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56" r:id="rId2"/>
    <p:sldId id="479" r:id="rId3"/>
    <p:sldId id="269" r:id="rId4"/>
    <p:sldId id="265" r:id="rId5"/>
    <p:sldId id="464" r:id="rId6"/>
    <p:sldId id="472" r:id="rId7"/>
    <p:sldId id="474" r:id="rId8"/>
    <p:sldId id="463" r:id="rId9"/>
    <p:sldId id="466" r:id="rId10"/>
    <p:sldId id="465" r:id="rId11"/>
    <p:sldId id="468" r:id="rId12"/>
    <p:sldId id="469" r:id="rId13"/>
    <p:sldId id="467" r:id="rId14"/>
    <p:sldId id="475" r:id="rId15"/>
    <p:sldId id="470" r:id="rId16"/>
    <p:sldId id="471" r:id="rId17"/>
    <p:sldId id="326" r:id="rId18"/>
    <p:sldId id="448" r:id="rId19"/>
    <p:sldId id="449" r:id="rId20"/>
    <p:sldId id="451" r:id="rId21"/>
    <p:sldId id="452" r:id="rId22"/>
    <p:sldId id="453" r:id="rId23"/>
    <p:sldId id="457" r:id="rId24"/>
    <p:sldId id="454" r:id="rId25"/>
    <p:sldId id="455" r:id="rId26"/>
    <p:sldId id="458" r:id="rId27"/>
    <p:sldId id="459" r:id="rId28"/>
    <p:sldId id="460" r:id="rId29"/>
    <p:sldId id="461" r:id="rId30"/>
    <p:sldId id="462" r:id="rId31"/>
    <p:sldId id="319" r:id="rId32"/>
    <p:sldId id="417" r:id="rId33"/>
    <p:sldId id="418" r:id="rId34"/>
    <p:sldId id="419" r:id="rId35"/>
    <p:sldId id="420" r:id="rId36"/>
    <p:sldId id="421" r:id="rId37"/>
    <p:sldId id="422" r:id="rId38"/>
    <p:sldId id="476" r:id="rId39"/>
    <p:sldId id="477" r:id="rId40"/>
    <p:sldId id="478" r:id="rId41"/>
    <p:sldId id="318" r:id="rId42"/>
    <p:sldId id="432" r:id="rId43"/>
    <p:sldId id="425" r:id="rId44"/>
    <p:sldId id="434" r:id="rId45"/>
    <p:sldId id="439" r:id="rId46"/>
    <p:sldId id="429" r:id="rId47"/>
    <p:sldId id="430" r:id="rId48"/>
    <p:sldId id="431" r:id="rId49"/>
    <p:sldId id="426" r:id="rId50"/>
    <p:sldId id="428" r:id="rId51"/>
    <p:sldId id="480" r:id="rId52"/>
    <p:sldId id="481" r:id="rId53"/>
    <p:sldId id="440" r:id="rId54"/>
    <p:sldId id="372" r:id="rId55"/>
    <p:sldId id="441" r:id="rId56"/>
    <p:sldId id="442" r:id="rId57"/>
    <p:sldId id="443" r:id="rId58"/>
    <p:sldId id="445" r:id="rId59"/>
    <p:sldId id="446" r:id="rId60"/>
    <p:sldId id="447" r:id="rId61"/>
    <p:sldId id="482" r:id="rId62"/>
    <p:sldId id="413" r:id="rId63"/>
    <p:sldId id="415" r:id="rId6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381" autoAdjust="0"/>
  </p:normalViewPr>
  <p:slideViewPr>
    <p:cSldViewPr>
      <p:cViewPr>
        <p:scale>
          <a:sx n="70" d="100"/>
          <a:sy n="70" d="100"/>
        </p:scale>
        <p:origin x="-1350"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175B0954-37DE-4C80-8162-901A3DADB4E4}" type="datetimeFigureOut">
              <a:rPr lang="en-US" smtClean="0"/>
              <a:t>9/18/2017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FDC51AD-729D-4B9D-A14A-2D85E52AB07E}" type="slidenum">
              <a:rPr lang="en-US" smtClean="0"/>
              <a:t>‹#›</a:t>
            </a:fld>
            <a:endParaRPr lang="en-US"/>
          </a:p>
        </p:txBody>
      </p:sp>
    </p:spTree>
    <p:extLst>
      <p:ext uri="{BB962C8B-B14F-4D97-AF65-F5344CB8AC3E}">
        <p14:creationId xmlns:p14="http://schemas.microsoft.com/office/powerpoint/2010/main" val="3421951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4D09AE76-45AA-40F5-BD2B-D05E22264C0F}" type="datetimeFigureOut">
              <a:rPr lang="en-US" smtClean="0"/>
              <a:t>9/18/2017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934602A3-77DA-4BC1-AD1D-FF85C19C077B}" type="slidenum">
              <a:rPr lang="en-US" smtClean="0"/>
              <a:t>‹#›</a:t>
            </a:fld>
            <a:endParaRPr lang="en-US"/>
          </a:p>
        </p:txBody>
      </p:sp>
    </p:spTree>
    <p:extLst>
      <p:ext uri="{BB962C8B-B14F-4D97-AF65-F5344CB8AC3E}">
        <p14:creationId xmlns:p14="http://schemas.microsoft.com/office/powerpoint/2010/main" val="318544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035EF2-3F38-4527-8B08-536FF550915A}"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4ECF8-97FC-4A9E-81B8-BAD0003F03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35EF2-3F38-4527-8B08-536FF550915A}"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4ECF8-97FC-4A9E-81B8-BAD0003F03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35EF2-3F38-4527-8B08-536FF550915A}"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4ECF8-97FC-4A9E-81B8-BAD0003F03B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51036C39-4583-4218-83AD-26554134E096}" type="slidenum">
              <a:rPr lang="en-US"/>
              <a:pPr>
                <a:defRPr/>
              </a:pPr>
              <a:t>‹#›</a:t>
            </a:fld>
            <a:endParaRPr lang="en-US"/>
          </a:p>
        </p:txBody>
      </p:sp>
    </p:spTree>
    <p:extLst>
      <p:ext uri="{BB962C8B-B14F-4D97-AF65-F5344CB8AC3E}">
        <p14:creationId xmlns:p14="http://schemas.microsoft.com/office/powerpoint/2010/main" val="409214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35EF2-3F38-4527-8B08-536FF550915A}"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4ECF8-97FC-4A9E-81B8-BAD0003F03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35EF2-3F38-4527-8B08-536FF550915A}"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4ECF8-97FC-4A9E-81B8-BAD0003F03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035EF2-3F38-4527-8B08-536FF550915A}"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4ECF8-97FC-4A9E-81B8-BAD0003F03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035EF2-3F38-4527-8B08-536FF550915A}" type="datetimeFigureOut">
              <a:rPr lang="en-US" smtClean="0"/>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4ECF8-97FC-4A9E-81B8-BAD0003F03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035EF2-3F38-4527-8B08-536FF550915A}" type="datetimeFigureOut">
              <a:rPr lang="en-US" smtClean="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4ECF8-97FC-4A9E-81B8-BAD0003F03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35EF2-3F38-4527-8B08-536FF550915A}" type="datetimeFigureOut">
              <a:rPr lang="en-US" smtClean="0"/>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4ECF8-97FC-4A9E-81B8-BAD0003F03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35EF2-3F38-4527-8B08-536FF550915A}"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4ECF8-97FC-4A9E-81B8-BAD0003F03B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6035EF2-3F38-4527-8B08-536FF550915A}" type="datetimeFigureOut">
              <a:rPr lang="en-US" smtClean="0"/>
              <a:t>9/18/2017</a:t>
            </a:fld>
            <a:endParaRPr lang="en-US"/>
          </a:p>
        </p:txBody>
      </p:sp>
      <p:sp>
        <p:nvSpPr>
          <p:cNvPr id="9" name="Slide Number Placeholder 8"/>
          <p:cNvSpPr>
            <a:spLocks noGrp="1"/>
          </p:cNvSpPr>
          <p:nvPr>
            <p:ph type="sldNum" sz="quarter" idx="11"/>
          </p:nvPr>
        </p:nvSpPr>
        <p:spPr/>
        <p:txBody>
          <a:bodyPr/>
          <a:lstStyle/>
          <a:p>
            <a:fld id="{FBA4ECF8-97FC-4A9E-81B8-BAD0003F03B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BA4ECF8-97FC-4A9E-81B8-BAD0003F03B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6035EF2-3F38-4527-8B08-536FF550915A}" type="datetimeFigureOut">
              <a:rPr lang="en-US" smtClean="0"/>
              <a:t>9/18/2017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s://www.youtube.com/watch?v=YR5ApYxkU-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soc_ch13_if.html"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s://www.youtube.com/watch?v=Di0-xN6xc_w" TargetMode="Externa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3.jpeg"/><Relationship Id="rId7" Type="http://schemas.openxmlformats.org/officeDocument/2006/relationships/image" Target="../media/image66.jpeg"/><Relationship Id="rId2" Type="http://schemas.openxmlformats.org/officeDocument/2006/relationships/image" Target="../media/image62.jpeg"/><Relationship Id="rId1" Type="http://schemas.openxmlformats.org/officeDocument/2006/relationships/slideLayout" Target="../slideLayouts/slideLayout12.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png"/><Relationship Id="rId4" Type="http://schemas.openxmlformats.org/officeDocument/2006/relationships/hyperlink" Target="http://libcom.org/files/images/news/china%20worker.jpg" TargetMode="External"/><Relationship Id="rId9"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7.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077199" cy="1470025"/>
          </a:xfrm>
        </p:spPr>
        <p:txBody>
          <a:bodyPr/>
          <a:lstStyle/>
          <a:p>
            <a:r>
              <a:rPr lang="en-US" dirty="0" smtClean="0"/>
              <a:t>Sociology</a:t>
            </a:r>
            <a:endParaRPr lang="en-US" dirty="0"/>
          </a:p>
        </p:txBody>
      </p:sp>
      <p:sp>
        <p:nvSpPr>
          <p:cNvPr id="3" name="Subtitle 2"/>
          <p:cNvSpPr>
            <a:spLocks noGrp="1"/>
          </p:cNvSpPr>
          <p:nvPr>
            <p:ph type="subTitle" idx="1"/>
          </p:nvPr>
        </p:nvSpPr>
        <p:spPr>
          <a:xfrm>
            <a:off x="533400" y="3657600"/>
            <a:ext cx="6461760" cy="762000"/>
          </a:xfrm>
        </p:spPr>
        <p:txBody>
          <a:bodyPr>
            <a:normAutofit/>
          </a:bodyPr>
          <a:lstStyle/>
          <a:p>
            <a:r>
              <a:rPr lang="en-US" sz="3200" dirty="0" smtClean="0"/>
              <a:t>Unit 3: Social Institutions</a:t>
            </a:r>
            <a:endParaRPr lang="en-US" sz="32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89846"/>
            <a:ext cx="20955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75558"/>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937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260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620000" cy="1143000"/>
          </a:xfrm>
        </p:spPr>
        <p:txBody>
          <a:bodyPr/>
          <a:lstStyle/>
          <a:p>
            <a:r>
              <a:rPr lang="en-US" dirty="0" smtClean="0"/>
              <a:t>Marriage Patterns</a:t>
            </a:r>
            <a:endParaRPr lang="en-US" dirty="0"/>
          </a:p>
        </p:txBody>
      </p:sp>
      <p:sp>
        <p:nvSpPr>
          <p:cNvPr id="4" name="Content Placeholder 3"/>
          <p:cNvSpPr>
            <a:spLocks noGrp="1"/>
          </p:cNvSpPr>
          <p:nvPr>
            <p:ph idx="1"/>
          </p:nvPr>
        </p:nvSpPr>
        <p:spPr>
          <a:xfrm>
            <a:off x="457200" y="1447800"/>
            <a:ext cx="7620000" cy="4800600"/>
          </a:xfrm>
        </p:spPr>
        <p:txBody>
          <a:bodyPr/>
          <a:lstStyle/>
          <a:p>
            <a:pPr>
              <a:buFontTx/>
              <a:buChar char="•"/>
            </a:pPr>
            <a:r>
              <a:rPr lang="en-US" sz="2400" b="1" dirty="0" smtClean="0">
                <a:solidFill>
                  <a:schemeClr val="accent1"/>
                </a:solidFill>
                <a:latin typeface="Arial" charset="0"/>
              </a:rPr>
              <a:t>Monogamy</a:t>
            </a:r>
            <a:r>
              <a:rPr lang="en-US" sz="2400" b="1" dirty="0">
                <a:solidFill>
                  <a:schemeClr val="accent1"/>
                </a:solidFill>
                <a:latin typeface="Arial" charset="0"/>
              </a:rPr>
              <a:t>:</a:t>
            </a:r>
            <a:r>
              <a:rPr lang="en-US" sz="2400" dirty="0">
                <a:solidFill>
                  <a:schemeClr val="accent1"/>
                </a:solidFill>
                <a:latin typeface="Arial" charset="0"/>
              </a:rPr>
              <a:t> </a:t>
            </a:r>
            <a:r>
              <a:rPr lang="en-US" sz="2400" dirty="0">
                <a:latin typeface="Arial" charset="0"/>
              </a:rPr>
              <a:t>The marriage of one man to one woman </a:t>
            </a:r>
            <a:endParaRPr lang="en-US" sz="2400" dirty="0" smtClean="0">
              <a:latin typeface="Arial" charset="0"/>
            </a:endParaRPr>
          </a:p>
          <a:p>
            <a:pPr>
              <a:buFontTx/>
              <a:buChar char="•"/>
            </a:pPr>
            <a:endParaRPr lang="en-US" sz="800" dirty="0">
              <a:latin typeface="Arial" charset="0"/>
            </a:endParaRPr>
          </a:p>
          <a:p>
            <a:pPr>
              <a:buFontTx/>
              <a:buChar char="•"/>
            </a:pPr>
            <a:r>
              <a:rPr lang="en-US" sz="2400" b="1" dirty="0">
                <a:solidFill>
                  <a:schemeClr val="accent1"/>
                </a:solidFill>
                <a:latin typeface="Arial" charset="0"/>
              </a:rPr>
              <a:t>Polygamy:</a:t>
            </a:r>
            <a:r>
              <a:rPr lang="en-US" sz="2400" dirty="0">
                <a:solidFill>
                  <a:schemeClr val="accent1"/>
                </a:solidFill>
                <a:latin typeface="Arial" charset="0"/>
              </a:rPr>
              <a:t> </a:t>
            </a:r>
            <a:r>
              <a:rPr lang="en-US" sz="2400" dirty="0">
                <a:latin typeface="Arial" charset="0"/>
              </a:rPr>
              <a:t>Multiple marriage </a:t>
            </a:r>
            <a:r>
              <a:rPr lang="en-US" sz="2400" dirty="0" smtClean="0">
                <a:latin typeface="Arial" charset="0"/>
              </a:rPr>
              <a:t>partners</a:t>
            </a:r>
            <a:endParaRPr lang="en-US" sz="2000" dirty="0">
              <a:latin typeface="Arial" charset="0"/>
            </a:endParaRPr>
          </a:p>
          <a:p>
            <a:pPr lvl="1">
              <a:buFontTx/>
              <a:buChar char="•"/>
            </a:pPr>
            <a:r>
              <a:rPr lang="en-US" b="1" dirty="0">
                <a:solidFill>
                  <a:schemeClr val="accent1"/>
                </a:solidFill>
                <a:latin typeface="Arial" charset="0"/>
              </a:rPr>
              <a:t>Polygyny: </a:t>
            </a:r>
            <a:r>
              <a:rPr lang="en-US" dirty="0">
                <a:latin typeface="Arial" charset="0"/>
              </a:rPr>
              <a:t>One man and multiple women (most common form of polygamy</a:t>
            </a:r>
            <a:r>
              <a:rPr lang="en-US" dirty="0" smtClean="0">
                <a:latin typeface="Arial" charset="0"/>
              </a:rPr>
              <a:t>)</a:t>
            </a:r>
            <a:endParaRPr lang="en-US" dirty="0">
              <a:latin typeface="Arial" charset="0"/>
            </a:endParaRPr>
          </a:p>
          <a:p>
            <a:pPr lvl="1">
              <a:buFontTx/>
              <a:buChar char="•"/>
            </a:pPr>
            <a:r>
              <a:rPr lang="en-US" b="1" dirty="0">
                <a:solidFill>
                  <a:schemeClr val="accent1"/>
                </a:solidFill>
                <a:latin typeface="Arial" charset="0"/>
              </a:rPr>
              <a:t>Polyandry: </a:t>
            </a:r>
            <a:r>
              <a:rPr lang="en-US" dirty="0">
                <a:latin typeface="Arial" charset="0"/>
              </a:rPr>
              <a:t>One woman and multiple men (less common)</a:t>
            </a:r>
          </a:p>
          <a:p>
            <a:r>
              <a:rPr lang="en-US" dirty="0" smtClean="0"/>
              <a:t>India- </a:t>
            </a:r>
            <a:r>
              <a:rPr lang="en-US" dirty="0" err="1" smtClean="0"/>
              <a:t>Kinnur</a:t>
            </a:r>
            <a:r>
              <a:rPr lang="en-US" dirty="0" smtClean="0"/>
              <a:t> region- Himachal Pradesh, mentioned in epic too. </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288971"/>
            <a:ext cx="4876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790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Patterns</a:t>
            </a:r>
            <a:endParaRPr lang="en-US" dirty="0"/>
          </a:p>
        </p:txBody>
      </p:sp>
      <p:sp>
        <p:nvSpPr>
          <p:cNvPr id="3" name="Content Placeholder 2"/>
          <p:cNvSpPr>
            <a:spLocks noGrp="1"/>
          </p:cNvSpPr>
          <p:nvPr>
            <p:ph idx="1"/>
          </p:nvPr>
        </p:nvSpPr>
        <p:spPr>
          <a:xfrm>
            <a:off x="457200" y="1600200"/>
            <a:ext cx="3810000" cy="4800600"/>
          </a:xfrm>
        </p:spPr>
        <p:txBody>
          <a:bodyPr>
            <a:normAutofit/>
          </a:bodyPr>
          <a:lstStyle/>
          <a:p>
            <a:r>
              <a:rPr lang="en-US" sz="2400" b="1" dirty="0" err="1" smtClean="0">
                <a:solidFill>
                  <a:schemeClr val="accent1"/>
                </a:solidFill>
              </a:rPr>
              <a:t>Patrilocality</a:t>
            </a:r>
            <a:r>
              <a:rPr lang="en-US" sz="2400" b="1" dirty="0" smtClean="0">
                <a:solidFill>
                  <a:schemeClr val="accent1"/>
                </a:solidFill>
              </a:rPr>
              <a:t>: </a:t>
            </a:r>
            <a:r>
              <a:rPr lang="en-US" sz="2400" dirty="0" smtClean="0"/>
              <a:t>Couple lives with or near husband’s family</a:t>
            </a:r>
          </a:p>
          <a:p>
            <a:r>
              <a:rPr lang="en-US" sz="2400" b="1" dirty="0" err="1" smtClean="0">
                <a:solidFill>
                  <a:schemeClr val="accent1"/>
                </a:solidFill>
              </a:rPr>
              <a:t>Matrilocality</a:t>
            </a:r>
            <a:r>
              <a:rPr lang="en-US" sz="2400" b="1" dirty="0" smtClean="0">
                <a:solidFill>
                  <a:schemeClr val="accent1"/>
                </a:solidFill>
              </a:rPr>
              <a:t>: </a:t>
            </a:r>
            <a:r>
              <a:rPr lang="en-US" sz="2400" dirty="0" smtClean="0"/>
              <a:t>Couple lives with or near wife’s family</a:t>
            </a:r>
          </a:p>
          <a:p>
            <a:r>
              <a:rPr lang="en-US" sz="2400" b="1" dirty="0" err="1" smtClean="0">
                <a:solidFill>
                  <a:schemeClr val="accent1"/>
                </a:solidFill>
              </a:rPr>
              <a:t>Bilocality</a:t>
            </a:r>
            <a:r>
              <a:rPr lang="en-US" sz="2400" b="1" dirty="0" smtClean="0">
                <a:solidFill>
                  <a:schemeClr val="accent1"/>
                </a:solidFill>
              </a:rPr>
              <a:t>: </a:t>
            </a:r>
            <a:r>
              <a:rPr lang="en-US" sz="2400" dirty="0" smtClean="0"/>
              <a:t>Couple decides which parents to live with or near</a:t>
            </a:r>
          </a:p>
          <a:p>
            <a:r>
              <a:rPr lang="en-US" sz="2400" b="1" dirty="0" err="1" smtClean="0">
                <a:solidFill>
                  <a:schemeClr val="accent1"/>
                </a:solidFill>
              </a:rPr>
              <a:t>Neolocality</a:t>
            </a:r>
            <a:r>
              <a:rPr lang="en-US" sz="2400" b="1" dirty="0" smtClean="0">
                <a:solidFill>
                  <a:schemeClr val="accent1"/>
                </a:solidFill>
              </a:rPr>
              <a:t>: </a:t>
            </a:r>
            <a:r>
              <a:rPr lang="en-US" sz="2400" dirty="0" smtClean="0"/>
              <a:t>Couple lives apart from both sets of parents</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318104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553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Descendent Patterns</a:t>
            </a:r>
            <a:endParaRPr lang="en-US" dirty="0"/>
          </a:p>
        </p:txBody>
      </p:sp>
      <p:sp>
        <p:nvSpPr>
          <p:cNvPr id="3" name="Content Placeholder 2"/>
          <p:cNvSpPr>
            <a:spLocks noGrp="1"/>
          </p:cNvSpPr>
          <p:nvPr>
            <p:ph idx="1"/>
          </p:nvPr>
        </p:nvSpPr>
        <p:spPr>
          <a:xfrm>
            <a:off x="457200" y="1295400"/>
            <a:ext cx="3886200" cy="5410200"/>
          </a:xfrm>
        </p:spPr>
        <p:txBody>
          <a:bodyPr>
            <a:normAutofit/>
          </a:bodyPr>
          <a:lstStyle/>
          <a:p>
            <a:r>
              <a:rPr lang="en-US" sz="2400" b="1" dirty="0" smtClean="0">
                <a:solidFill>
                  <a:schemeClr val="accent1"/>
                </a:solidFill>
              </a:rPr>
              <a:t>Patrilineal descent: </a:t>
            </a:r>
            <a:r>
              <a:rPr lang="en-US" sz="2400" dirty="0" smtClean="0"/>
              <a:t>Kinship traced through the father’s family; property passed from father to son</a:t>
            </a:r>
          </a:p>
          <a:p>
            <a:r>
              <a:rPr lang="en-US" sz="2400" b="1" dirty="0" smtClean="0">
                <a:solidFill>
                  <a:schemeClr val="accent1"/>
                </a:solidFill>
              </a:rPr>
              <a:t>Matrilineal descent: </a:t>
            </a:r>
            <a:r>
              <a:rPr lang="en-US" sz="2400" dirty="0" smtClean="0"/>
              <a:t>Kinship traced through mother’s family; property passed from mother to daughter</a:t>
            </a:r>
          </a:p>
          <a:p>
            <a:r>
              <a:rPr lang="en-US" sz="2400" b="1" dirty="0" smtClean="0">
                <a:solidFill>
                  <a:schemeClr val="accent1"/>
                </a:solidFill>
              </a:rPr>
              <a:t>Bilateral descent: </a:t>
            </a:r>
            <a:r>
              <a:rPr lang="en-US" sz="2400" dirty="0" smtClean="0"/>
              <a:t>kinship traced through both parents; property inherited from either side of the family</a:t>
            </a:r>
            <a:endParaRPr lang="en-US" sz="2400"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99" y="2247900"/>
            <a:ext cx="4623973"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34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Patterns</a:t>
            </a:r>
            <a:endParaRPr lang="en-US" dirty="0"/>
          </a:p>
        </p:txBody>
      </p:sp>
      <p:sp>
        <p:nvSpPr>
          <p:cNvPr id="3" name="Content Placeholder 2"/>
          <p:cNvSpPr>
            <a:spLocks noGrp="1"/>
          </p:cNvSpPr>
          <p:nvPr>
            <p:ph idx="1"/>
          </p:nvPr>
        </p:nvSpPr>
        <p:spPr>
          <a:xfrm>
            <a:off x="457200" y="1600200"/>
            <a:ext cx="7315200" cy="4800600"/>
          </a:xfrm>
        </p:spPr>
        <p:txBody>
          <a:bodyPr/>
          <a:lstStyle/>
          <a:p>
            <a:r>
              <a:rPr lang="en-US" sz="2400" b="1" dirty="0">
                <a:solidFill>
                  <a:schemeClr val="accent1"/>
                </a:solidFill>
              </a:rPr>
              <a:t>Patriarchy: </a:t>
            </a:r>
            <a:r>
              <a:rPr lang="en-US" sz="2400" dirty="0"/>
              <a:t>Father holds most of the </a:t>
            </a:r>
            <a:r>
              <a:rPr lang="en-US" sz="2400" dirty="0" smtClean="0"/>
              <a:t>authority</a:t>
            </a:r>
          </a:p>
          <a:p>
            <a:pPr marL="114300" indent="0">
              <a:buNone/>
            </a:pPr>
            <a:endParaRPr lang="en-US" sz="2400" dirty="0"/>
          </a:p>
          <a:p>
            <a:r>
              <a:rPr lang="en-US" sz="2400" b="1" dirty="0">
                <a:solidFill>
                  <a:schemeClr val="accent1"/>
                </a:solidFill>
              </a:rPr>
              <a:t>Matriarchy: </a:t>
            </a:r>
            <a:r>
              <a:rPr lang="en-US" sz="2400" dirty="0"/>
              <a:t>Mother holds most of the </a:t>
            </a:r>
            <a:r>
              <a:rPr lang="en-US" sz="2400" dirty="0" smtClean="0"/>
              <a:t>authority (</a:t>
            </a:r>
            <a:r>
              <a:rPr lang="en-US" sz="2400" dirty="0"/>
              <a:t>border of Tibet in the Yunnan and Sichuan </a:t>
            </a:r>
            <a:r>
              <a:rPr lang="en-US" sz="2400" dirty="0" smtClean="0"/>
              <a:t>provinces)</a:t>
            </a:r>
          </a:p>
          <a:p>
            <a:r>
              <a:rPr lang="en-US" sz="2400" b="1" dirty="0" smtClean="0">
                <a:solidFill>
                  <a:schemeClr val="accent1"/>
                </a:solidFill>
              </a:rPr>
              <a:t>Egalitarian</a:t>
            </a:r>
            <a:r>
              <a:rPr lang="en-US" sz="2400" b="1" dirty="0">
                <a:solidFill>
                  <a:schemeClr val="accent1"/>
                </a:solidFill>
              </a:rPr>
              <a:t>: </a:t>
            </a:r>
            <a:r>
              <a:rPr lang="en-US" sz="2400" dirty="0"/>
              <a:t>Mother and father share authority</a:t>
            </a:r>
          </a:p>
          <a:p>
            <a:pPr marL="11430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856" y="3886200"/>
            <a:ext cx="3838575" cy="263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77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Patterns in the U.S.</a:t>
            </a:r>
            <a:endParaRPr lang="en-US" dirty="0"/>
          </a:p>
        </p:txBody>
      </p:sp>
      <p:sp>
        <p:nvSpPr>
          <p:cNvPr id="3" name="Content Placeholder 2"/>
          <p:cNvSpPr>
            <a:spLocks noGrp="1"/>
          </p:cNvSpPr>
          <p:nvPr>
            <p:ph idx="1"/>
          </p:nvPr>
        </p:nvSpPr>
        <p:spPr>
          <a:xfrm>
            <a:off x="228600" y="1447800"/>
            <a:ext cx="7848600" cy="4800600"/>
          </a:xfrm>
        </p:spPr>
        <p:txBody>
          <a:bodyPr>
            <a:normAutofit lnSpcReduction="10000"/>
          </a:bodyPr>
          <a:lstStyle/>
          <a:p>
            <a:pPr indent="-342900">
              <a:spcBef>
                <a:spcPct val="0"/>
              </a:spcBef>
              <a:spcAft>
                <a:spcPct val="30000"/>
              </a:spcAft>
            </a:pPr>
            <a:r>
              <a:rPr lang="en-US" sz="2400" b="1" dirty="0">
                <a:solidFill>
                  <a:schemeClr val="accent1"/>
                </a:solidFill>
              </a:rPr>
              <a:t>Dual-earner </a:t>
            </a:r>
            <a:r>
              <a:rPr lang="en-US" sz="2400" b="1" dirty="0" smtClean="0">
                <a:solidFill>
                  <a:schemeClr val="accent1"/>
                </a:solidFill>
              </a:rPr>
              <a:t>families: </a:t>
            </a:r>
            <a:r>
              <a:rPr lang="en-US" sz="2400" dirty="0" smtClean="0"/>
              <a:t>families </a:t>
            </a:r>
            <a:r>
              <a:rPr lang="en-US" sz="2400" dirty="0"/>
              <a:t>in which both husband and wife have jobs—became the norm during the late 1900s.</a:t>
            </a:r>
          </a:p>
          <a:p>
            <a:pPr indent="-342900">
              <a:spcBef>
                <a:spcPct val="0"/>
              </a:spcBef>
              <a:spcAft>
                <a:spcPct val="30000"/>
              </a:spcAft>
            </a:pPr>
            <a:r>
              <a:rPr lang="en-US" sz="2400" dirty="0"/>
              <a:t>Today day-care centers care for children and fathers are more likely to help with household </a:t>
            </a:r>
            <a:r>
              <a:rPr lang="en-US" sz="2400" dirty="0" smtClean="0"/>
              <a:t>chores. U.S.A.</a:t>
            </a:r>
          </a:p>
          <a:p>
            <a:pPr indent="-342900">
              <a:spcBef>
                <a:spcPct val="0"/>
              </a:spcBef>
              <a:spcAft>
                <a:spcPct val="30000"/>
              </a:spcAft>
            </a:pPr>
            <a:r>
              <a:rPr lang="en-US" sz="2400" dirty="0" smtClean="0"/>
              <a:t>Women </a:t>
            </a:r>
            <a:r>
              <a:rPr lang="en-US" sz="2400" dirty="0"/>
              <a:t>over 30 accounted </a:t>
            </a:r>
            <a:r>
              <a:rPr lang="en-US" sz="2400" dirty="0" smtClean="0"/>
              <a:t>now account for </a:t>
            </a:r>
            <a:r>
              <a:rPr lang="en-US" sz="2400" dirty="0"/>
              <a:t>40 percent of </a:t>
            </a:r>
            <a:r>
              <a:rPr lang="en-US" sz="2400" dirty="0" smtClean="0"/>
              <a:t>births.</a:t>
            </a:r>
          </a:p>
          <a:p>
            <a:pPr indent="-342900">
              <a:spcBef>
                <a:spcPct val="0"/>
              </a:spcBef>
              <a:spcAft>
                <a:spcPct val="30000"/>
              </a:spcAft>
            </a:pPr>
            <a:r>
              <a:rPr lang="en-US" sz="2400" dirty="0" smtClean="0"/>
              <a:t>The </a:t>
            </a:r>
            <a:r>
              <a:rPr lang="en-US" sz="2400" b="1" dirty="0">
                <a:solidFill>
                  <a:schemeClr val="accent1"/>
                </a:solidFill>
              </a:rPr>
              <a:t>sandwich generation </a:t>
            </a:r>
            <a:r>
              <a:rPr lang="en-US" sz="2400" dirty="0"/>
              <a:t>are couples who have babies and elderly parents to care for at the same </a:t>
            </a:r>
            <a:r>
              <a:rPr lang="en-US" sz="2400" dirty="0" smtClean="0"/>
              <a:t>time. Japan</a:t>
            </a:r>
          </a:p>
          <a:p>
            <a:pPr indent="-342900">
              <a:spcBef>
                <a:spcPct val="0"/>
              </a:spcBef>
              <a:spcAft>
                <a:spcPct val="30000"/>
              </a:spcAft>
            </a:pPr>
            <a:r>
              <a:rPr lang="en-US" sz="2400" dirty="0"/>
              <a:t>Time between marriage and first child averaged 15 months in the 1960s.</a:t>
            </a:r>
          </a:p>
          <a:p>
            <a:pPr indent="-342900">
              <a:spcBef>
                <a:spcPct val="0"/>
              </a:spcBef>
              <a:spcAft>
                <a:spcPct val="30000"/>
              </a:spcAft>
            </a:pPr>
            <a:r>
              <a:rPr lang="en-US" sz="2400" b="1" dirty="0" smtClean="0">
                <a:solidFill>
                  <a:schemeClr val="accent1"/>
                </a:solidFill>
              </a:rPr>
              <a:t>Voluntary </a:t>
            </a:r>
            <a:r>
              <a:rPr lang="en-US" sz="2400" b="1" dirty="0">
                <a:solidFill>
                  <a:schemeClr val="accent1"/>
                </a:solidFill>
              </a:rPr>
              <a:t>childlessness </a:t>
            </a:r>
            <a:r>
              <a:rPr lang="en-US" sz="2400" dirty="0"/>
              <a:t>is the conscious choice to remain childless.</a:t>
            </a:r>
          </a:p>
          <a:p>
            <a:endParaRPr lang="en-US" dirty="0"/>
          </a:p>
        </p:txBody>
      </p:sp>
    </p:spTree>
    <p:extLst>
      <p:ext uri="{BB962C8B-B14F-4D97-AF65-F5344CB8AC3E}">
        <p14:creationId xmlns:p14="http://schemas.microsoft.com/office/powerpoint/2010/main" val="3972901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Divorce in the U.S.</a:t>
            </a:r>
            <a:endParaRPr lang="en-US" dirty="0"/>
          </a:p>
        </p:txBody>
      </p:sp>
      <p:sp>
        <p:nvSpPr>
          <p:cNvPr id="3" name="Content Placeholder 2"/>
          <p:cNvSpPr>
            <a:spLocks noGrp="1"/>
          </p:cNvSpPr>
          <p:nvPr>
            <p:ph idx="1"/>
          </p:nvPr>
        </p:nvSpPr>
        <p:spPr>
          <a:xfrm>
            <a:off x="457200" y="1371600"/>
            <a:ext cx="4572000" cy="4800600"/>
          </a:xfrm>
        </p:spPr>
        <p:txBody>
          <a:bodyPr>
            <a:normAutofit lnSpcReduction="10000"/>
          </a:bodyPr>
          <a:lstStyle/>
          <a:p>
            <a:pPr>
              <a:spcAft>
                <a:spcPct val="25000"/>
              </a:spcAft>
              <a:buFontTx/>
              <a:buChar char="•"/>
            </a:pPr>
            <a:r>
              <a:rPr lang="en-US" sz="2400" dirty="0" smtClean="0">
                <a:latin typeface="Arial" charset="0"/>
              </a:rPr>
              <a:t>About </a:t>
            </a:r>
            <a:r>
              <a:rPr lang="en-US" sz="2400" dirty="0">
                <a:latin typeface="Arial" charset="0"/>
              </a:rPr>
              <a:t>40 to 45 percent of marriages end in divorce.</a:t>
            </a:r>
          </a:p>
          <a:p>
            <a:pPr>
              <a:spcAft>
                <a:spcPct val="25000"/>
              </a:spcAft>
              <a:buFontTx/>
              <a:buChar char="•"/>
            </a:pPr>
            <a:r>
              <a:rPr lang="en-US" sz="2400" dirty="0">
                <a:latin typeface="Arial" charset="0"/>
              </a:rPr>
              <a:t>The U.S. divorce rate is one of the highest in the world.</a:t>
            </a:r>
          </a:p>
          <a:p>
            <a:pPr>
              <a:spcAft>
                <a:spcPct val="25000"/>
              </a:spcAft>
              <a:buFontTx/>
              <a:buChar char="•"/>
            </a:pPr>
            <a:r>
              <a:rPr lang="en-US" sz="2400" dirty="0">
                <a:latin typeface="Arial" charset="0"/>
              </a:rPr>
              <a:t>Age, education level, and race and ethnicity are factors in divorce rate.</a:t>
            </a:r>
          </a:p>
          <a:p>
            <a:pPr>
              <a:spcAft>
                <a:spcPct val="25000"/>
              </a:spcAft>
              <a:buFontTx/>
              <a:buChar char="•"/>
            </a:pPr>
            <a:r>
              <a:rPr lang="en-US" sz="2400" dirty="0">
                <a:latin typeface="Arial" charset="0"/>
              </a:rPr>
              <a:t>Divorce affects women more in economic ways, and men more in emotional ways.</a:t>
            </a:r>
          </a:p>
          <a:p>
            <a:pPr>
              <a:spcAft>
                <a:spcPct val="25000"/>
              </a:spcAft>
              <a:buFontTx/>
              <a:buChar char="•"/>
            </a:pPr>
            <a:r>
              <a:rPr lang="en-US" sz="2400" dirty="0">
                <a:latin typeface="Arial" charset="0"/>
              </a:rPr>
              <a:t>Children of divorced parents often struggle to adjust.</a:t>
            </a:r>
          </a:p>
          <a:p>
            <a:pPr marL="114300" indent="0">
              <a:buNone/>
            </a:pP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771" y="3810000"/>
            <a:ext cx="2898489" cy="249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2" y="1676400"/>
            <a:ext cx="288636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248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a:t>Case Study: Divorce in the U.S.</a:t>
            </a:r>
          </a:p>
        </p:txBody>
      </p:sp>
      <p:sp>
        <p:nvSpPr>
          <p:cNvPr id="3" name="Content Placeholder 2"/>
          <p:cNvSpPr>
            <a:spLocks noGrp="1"/>
          </p:cNvSpPr>
          <p:nvPr>
            <p:ph idx="1"/>
          </p:nvPr>
        </p:nvSpPr>
        <p:spPr>
          <a:xfrm>
            <a:off x="457200" y="1371600"/>
            <a:ext cx="7543800" cy="3962400"/>
          </a:xfrm>
        </p:spPr>
        <p:txBody>
          <a:bodyPr/>
          <a:lstStyle/>
          <a:p>
            <a:pPr marL="114300" indent="0">
              <a:spcAft>
                <a:spcPct val="25000"/>
              </a:spcAft>
              <a:buNone/>
            </a:pPr>
            <a:r>
              <a:rPr lang="en-US" sz="2400" b="1" i="1" dirty="0">
                <a:solidFill>
                  <a:schemeClr val="accent1"/>
                </a:solidFill>
                <a:latin typeface="Arial" charset="0"/>
              </a:rPr>
              <a:t>Four Reasons for Rising Divorce </a:t>
            </a:r>
            <a:r>
              <a:rPr lang="en-US" sz="2400" b="1" i="1" dirty="0" smtClean="0">
                <a:solidFill>
                  <a:schemeClr val="accent1"/>
                </a:solidFill>
                <a:latin typeface="Arial" charset="0"/>
              </a:rPr>
              <a:t>Rate</a:t>
            </a:r>
            <a:endParaRPr lang="en-US" sz="2400" b="1" dirty="0">
              <a:solidFill>
                <a:schemeClr val="accent1"/>
              </a:solidFill>
              <a:latin typeface="Arial" charset="0"/>
            </a:endParaRPr>
          </a:p>
          <a:p>
            <a:pPr marL="571500" indent="-457200">
              <a:spcAft>
                <a:spcPct val="25000"/>
              </a:spcAft>
              <a:buFont typeface="+mj-lt"/>
              <a:buAutoNum type="arabicPeriod"/>
            </a:pPr>
            <a:r>
              <a:rPr lang="en-US" sz="2400" dirty="0">
                <a:latin typeface="Arial" charset="0"/>
              </a:rPr>
              <a:t>Laws governing divorce make the process easier than in the past.</a:t>
            </a:r>
          </a:p>
          <a:p>
            <a:pPr marL="571500" indent="-457200">
              <a:spcAft>
                <a:spcPct val="25000"/>
              </a:spcAft>
              <a:buFont typeface="+mj-lt"/>
              <a:buAutoNum type="arabicPeriod"/>
            </a:pPr>
            <a:r>
              <a:rPr lang="en-US" sz="2400" dirty="0">
                <a:latin typeface="Arial" charset="0"/>
              </a:rPr>
              <a:t>Increase in working wives make leaving a husband more economically feasible.</a:t>
            </a:r>
          </a:p>
          <a:p>
            <a:pPr marL="571500" indent="-457200">
              <a:spcAft>
                <a:spcPct val="25000"/>
              </a:spcAft>
              <a:buFont typeface="+mj-lt"/>
              <a:buAutoNum type="arabicPeriod"/>
            </a:pPr>
            <a:r>
              <a:rPr lang="en-US" sz="2400" dirty="0">
                <a:latin typeface="Arial" charset="0"/>
                <a:cs typeface="Arial" charset="0"/>
              </a:rPr>
              <a:t>Society attaches less stigma to divorce.</a:t>
            </a:r>
          </a:p>
          <a:p>
            <a:pPr marL="571500" indent="-457200">
              <a:spcAft>
                <a:spcPct val="25000"/>
              </a:spcAft>
              <a:buFont typeface="+mj-lt"/>
              <a:buAutoNum type="arabicPeriod"/>
            </a:pPr>
            <a:r>
              <a:rPr lang="en-US" sz="2400" dirty="0">
                <a:latin typeface="Arial" charset="0"/>
                <a:cs typeface="Arial" charset="0"/>
              </a:rPr>
              <a:t>Many people expect more from marriage and are less ready to accept marital problems.</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47188"/>
            <a:ext cx="4343400" cy="157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445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620000" cy="1143000"/>
          </a:xfrm>
        </p:spPr>
        <p:txBody>
          <a:bodyPr/>
          <a:lstStyle/>
          <a:p>
            <a:r>
              <a:rPr lang="en-US" dirty="0" smtClean="0"/>
              <a:t>Education</a:t>
            </a:r>
            <a:endParaRPr lang="en-US" dirty="0"/>
          </a:p>
        </p:txBody>
      </p:sp>
      <p:sp>
        <p:nvSpPr>
          <p:cNvPr id="5" name="Rectangle 4"/>
          <p:cNvSpPr/>
          <p:nvPr/>
        </p:nvSpPr>
        <p:spPr>
          <a:xfrm>
            <a:off x="-16328" y="914400"/>
            <a:ext cx="8501743" cy="1815882"/>
          </a:xfrm>
          <a:prstGeom prst="rect">
            <a:avLst/>
          </a:prstGeom>
        </p:spPr>
        <p:txBody>
          <a:bodyPr wrap="square">
            <a:spAutoFit/>
          </a:bodyPr>
          <a:lstStyle/>
          <a:p>
            <a:endParaRPr lang="en-US" sz="2800" b="1" dirty="0" smtClean="0"/>
          </a:p>
          <a:p>
            <a:r>
              <a:rPr lang="en-US" sz="2800" b="1" dirty="0" smtClean="0"/>
              <a:t>Q: 1. </a:t>
            </a:r>
            <a:r>
              <a:rPr lang="en-US" sz="2800" b="1" dirty="0"/>
              <a:t>How does education affect social values and norms?</a:t>
            </a:r>
          </a:p>
          <a:p>
            <a:r>
              <a:rPr lang="en-US" sz="2800" b="1" dirty="0" smtClean="0"/>
              <a:t>    </a:t>
            </a:r>
            <a:endParaRPr lang="en-US" sz="2800" b="1" dirty="0"/>
          </a:p>
        </p:txBody>
      </p:sp>
      <p:sp>
        <p:nvSpPr>
          <p:cNvPr id="9" name="TextBox 8"/>
          <p:cNvSpPr txBox="1"/>
          <p:nvPr/>
        </p:nvSpPr>
        <p:spPr>
          <a:xfrm>
            <a:off x="609600" y="2467429"/>
            <a:ext cx="7315200" cy="584775"/>
          </a:xfrm>
          <a:prstGeom prst="rect">
            <a:avLst/>
          </a:prstGeom>
          <a:noFill/>
        </p:spPr>
        <p:txBody>
          <a:bodyPr wrap="square" rtlCol="0">
            <a:spAutoFit/>
          </a:bodyPr>
          <a:lstStyle/>
          <a:p>
            <a:pPr algn="ctr"/>
            <a:r>
              <a:rPr lang="en-US" sz="3200" b="1" u="sng" dirty="0" smtClean="0"/>
              <a:t>Vocabulary</a:t>
            </a:r>
            <a:endParaRPr lang="en-US" sz="3200" b="1" u="sng" dirty="0"/>
          </a:p>
        </p:txBody>
      </p:sp>
      <p:pic>
        <p:nvPicPr>
          <p:cNvPr id="10" name="Picture 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469" y="6187775"/>
            <a:ext cx="542925" cy="532189"/>
          </a:xfrm>
          <a:prstGeom prst="rect">
            <a:avLst/>
          </a:prstGeom>
        </p:spPr>
      </p:pic>
      <p:sp>
        <p:nvSpPr>
          <p:cNvPr id="4" name="Rectangle 3"/>
          <p:cNvSpPr/>
          <p:nvPr/>
        </p:nvSpPr>
        <p:spPr>
          <a:xfrm>
            <a:off x="2315029" y="3345326"/>
            <a:ext cx="4572000" cy="2246769"/>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Education</a:t>
            </a:r>
          </a:p>
          <a:p>
            <a:pPr marL="457200" indent="-457200">
              <a:buFont typeface="Arial" pitchFamily="34" charset="0"/>
              <a:buChar char="•"/>
            </a:pPr>
            <a:r>
              <a:rPr lang="en-US" sz="2800" dirty="0">
                <a:latin typeface="Times New Roman" pitchFamily="18" charset="0"/>
                <a:cs typeface="Times New Roman" pitchFamily="18" charset="0"/>
              </a:rPr>
              <a:t>Schooling</a:t>
            </a:r>
          </a:p>
          <a:p>
            <a:pPr marL="457200" indent="-457200">
              <a:buFont typeface="Arial" pitchFamily="34" charset="0"/>
              <a:buChar char="•"/>
            </a:pPr>
            <a:r>
              <a:rPr lang="en-US" sz="2800" dirty="0">
                <a:latin typeface="Times New Roman" pitchFamily="18" charset="0"/>
                <a:cs typeface="Times New Roman" pitchFamily="18" charset="0"/>
              </a:rPr>
              <a:t>Hidden curriculum</a:t>
            </a:r>
          </a:p>
          <a:p>
            <a:pPr marL="457200" indent="-457200">
              <a:buFont typeface="Arial" pitchFamily="34" charset="0"/>
              <a:buChar char="•"/>
            </a:pPr>
            <a:r>
              <a:rPr lang="en-US" sz="2800" dirty="0">
                <a:latin typeface="Times New Roman" pitchFamily="18" charset="0"/>
                <a:cs typeface="Times New Roman" pitchFamily="18" charset="0"/>
              </a:rPr>
              <a:t>Tracking</a:t>
            </a:r>
          </a:p>
          <a:p>
            <a:pPr marL="457200" indent="-457200">
              <a:buFont typeface="Arial" pitchFamily="34" charset="0"/>
              <a:buChar char="•"/>
            </a:pPr>
            <a:r>
              <a:rPr lang="en-US" sz="2800" dirty="0">
                <a:latin typeface="Times New Roman" pitchFamily="18" charset="0"/>
                <a:cs typeface="Times New Roman" pitchFamily="18" charset="0"/>
              </a:rPr>
              <a:t>Charter school</a:t>
            </a:r>
          </a:p>
        </p:txBody>
      </p:sp>
    </p:spTree>
    <p:extLst>
      <p:ext uri="{BB962C8B-B14F-4D97-AF65-F5344CB8AC3E}">
        <p14:creationId xmlns:p14="http://schemas.microsoft.com/office/powerpoint/2010/main" val="3766984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dirty="0" smtClean="0"/>
              <a:t>Education</a:t>
            </a:r>
            <a:endParaRPr lang="en-US" dirty="0"/>
          </a:p>
        </p:txBody>
      </p:sp>
      <p:sp>
        <p:nvSpPr>
          <p:cNvPr id="4" name="Content Placeholder 3"/>
          <p:cNvSpPr>
            <a:spLocks noGrp="1"/>
          </p:cNvSpPr>
          <p:nvPr>
            <p:ph sz="half" idx="1"/>
          </p:nvPr>
        </p:nvSpPr>
        <p:spPr>
          <a:xfrm>
            <a:off x="228600" y="3124200"/>
            <a:ext cx="3657600" cy="3383280"/>
          </a:xfrm>
        </p:spPr>
        <p:txBody>
          <a:bodyPr/>
          <a:lstStyle/>
          <a:p>
            <a:pPr marL="233363" indent="-233363">
              <a:spcBef>
                <a:spcPct val="0"/>
              </a:spcBef>
              <a:spcAft>
                <a:spcPct val="30000"/>
              </a:spcAft>
              <a:buFontTx/>
              <a:buChar char="•"/>
            </a:pPr>
            <a:r>
              <a:rPr lang="en-US" sz="2600" b="1" dirty="0" smtClean="0"/>
              <a:t>Schooling </a:t>
            </a:r>
            <a:r>
              <a:rPr lang="en-US" sz="2600" dirty="0"/>
              <a:t>is </a:t>
            </a:r>
            <a:r>
              <a:rPr lang="en-US" sz="2600" u="sng" dirty="0"/>
              <a:t>formal education</a:t>
            </a:r>
            <a:r>
              <a:rPr lang="en-US" sz="2600" dirty="0"/>
              <a:t>, which involves instruction by specially trained teachers who follow officially recognized policies.</a:t>
            </a:r>
          </a:p>
          <a:p>
            <a:endParaRPr lang="en-US" dirty="0"/>
          </a:p>
        </p:txBody>
      </p:sp>
      <p:sp>
        <p:nvSpPr>
          <p:cNvPr id="5" name="Content Placeholder 4"/>
          <p:cNvSpPr>
            <a:spLocks noGrp="1"/>
          </p:cNvSpPr>
          <p:nvPr>
            <p:ph sz="half" idx="2"/>
          </p:nvPr>
        </p:nvSpPr>
        <p:spPr>
          <a:xfrm>
            <a:off x="304800" y="1219200"/>
            <a:ext cx="7772400" cy="1752600"/>
          </a:xfrm>
        </p:spPr>
        <p:txBody>
          <a:bodyPr/>
          <a:lstStyle/>
          <a:p>
            <a:r>
              <a:rPr lang="en-US" sz="2600" b="1" dirty="0" smtClean="0"/>
              <a:t>Definition: </a:t>
            </a:r>
            <a:r>
              <a:rPr lang="en-US" sz="2600" dirty="0" smtClean="0"/>
              <a:t>a </a:t>
            </a:r>
            <a:r>
              <a:rPr lang="en-US" sz="2600" dirty="0"/>
              <a:t>system consisting of the roles and norms that ensure the transmission of knowledge, values, and patterns of behavior from one generation to the next.</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55742"/>
            <a:ext cx="2866231" cy="209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795640"/>
            <a:ext cx="2866231" cy="190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492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Sociological Perspectives</a:t>
            </a:r>
            <a:endParaRPr lang="en-US" dirty="0"/>
          </a:p>
        </p:txBody>
      </p:sp>
      <p:sp>
        <p:nvSpPr>
          <p:cNvPr id="6" name="Content Placeholder 5"/>
          <p:cNvSpPr>
            <a:spLocks noGrp="1"/>
          </p:cNvSpPr>
          <p:nvPr>
            <p:ph idx="1"/>
          </p:nvPr>
        </p:nvSpPr>
        <p:spPr/>
        <p:txBody>
          <a:bodyPr/>
          <a:lstStyle/>
          <a:p>
            <a:pPr marL="233363" indent="-233363">
              <a:spcBef>
                <a:spcPct val="0"/>
              </a:spcBef>
              <a:spcAft>
                <a:spcPct val="30000"/>
              </a:spcAft>
              <a:buFontTx/>
              <a:buChar char="•"/>
            </a:pPr>
            <a:r>
              <a:rPr lang="en-US" sz="2800" dirty="0"/>
              <a:t>Functionalist view: Studies the ways in which education </a:t>
            </a:r>
            <a:r>
              <a:rPr lang="en-US" sz="2800" u="sng" dirty="0"/>
              <a:t>aids society</a:t>
            </a:r>
          </a:p>
          <a:p>
            <a:pPr marL="233363" indent="-233363">
              <a:spcBef>
                <a:spcPct val="0"/>
              </a:spcBef>
              <a:spcAft>
                <a:spcPct val="30000"/>
              </a:spcAft>
              <a:buFontTx/>
              <a:buChar char="•"/>
            </a:pPr>
            <a:r>
              <a:rPr lang="en-US" sz="2800" dirty="0"/>
              <a:t>Conflict view: Studies the ways in which education maintains the </a:t>
            </a:r>
            <a:r>
              <a:rPr lang="en-US" sz="2800" u="sng" dirty="0"/>
              <a:t>imbalance of power </a:t>
            </a:r>
            <a:r>
              <a:rPr lang="en-US" sz="2800" dirty="0"/>
              <a:t>in society</a:t>
            </a:r>
          </a:p>
          <a:p>
            <a:pPr marL="233363" indent="-233363">
              <a:spcBef>
                <a:spcPct val="0"/>
              </a:spcBef>
              <a:spcAft>
                <a:spcPct val="30000"/>
              </a:spcAft>
              <a:buFontTx/>
              <a:buChar char="•"/>
            </a:pPr>
            <a:r>
              <a:rPr lang="en-US" sz="2800" dirty="0" err="1"/>
              <a:t>Interactionist</a:t>
            </a:r>
            <a:r>
              <a:rPr lang="en-US" sz="2800" dirty="0"/>
              <a:t> view: Studies the face-to-face </a:t>
            </a:r>
            <a:r>
              <a:rPr lang="en-US" sz="2800" u="sng" dirty="0"/>
              <a:t>interaction of the classroom</a:t>
            </a:r>
            <a:r>
              <a:rPr lang="en-US" sz="2800" dirty="0"/>
              <a:t>.</a:t>
            </a:r>
            <a:endParaRPr lang="en-US" sz="2800" b="1" dirty="0"/>
          </a:p>
          <a:p>
            <a:endParaRPr lang="en-US" dirty="0"/>
          </a:p>
        </p:txBody>
      </p:sp>
    </p:spTree>
    <p:extLst>
      <p:ext uri="{BB962C8B-B14F-4D97-AF65-F5344CB8AC3E}">
        <p14:creationId xmlns:p14="http://schemas.microsoft.com/office/powerpoint/2010/main" val="2252434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8800" dirty="0" smtClean="0">
                <a:solidFill>
                  <a:srgbClr val="FF0000"/>
                </a:solidFill>
              </a:rPr>
              <a:t>Guys!!!! Can u all </a:t>
            </a:r>
            <a:r>
              <a:rPr lang="en-US" sz="8800" dirty="0" err="1" smtClean="0">
                <a:solidFill>
                  <a:srgbClr val="FF0000"/>
                </a:solidFill>
              </a:rPr>
              <a:t>pl</a:t>
            </a:r>
            <a:r>
              <a:rPr lang="en-US" sz="8800" dirty="0" smtClean="0">
                <a:solidFill>
                  <a:srgbClr val="FF0000"/>
                </a:solidFill>
              </a:rPr>
              <a:t> shut up for sometime</a:t>
            </a:r>
            <a:endParaRPr lang="en-US" sz="8800" dirty="0">
              <a:solidFill>
                <a:srgbClr val="FF0000"/>
              </a:solidFill>
            </a:endParaRPr>
          </a:p>
        </p:txBody>
      </p:sp>
    </p:spTree>
    <p:extLst>
      <p:ext uri="{BB962C8B-B14F-4D97-AF65-F5344CB8AC3E}">
        <p14:creationId xmlns:p14="http://schemas.microsoft.com/office/powerpoint/2010/main" val="3185579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sz="quarter"/>
          </p:nvPr>
        </p:nvSpPr>
        <p:spPr>
          <a:xfrm>
            <a:off x="457200" y="152400"/>
            <a:ext cx="8229600" cy="1143000"/>
          </a:xfrm>
        </p:spPr>
        <p:txBody>
          <a:bodyPr/>
          <a:lstStyle/>
          <a:p>
            <a:r>
              <a:rPr lang="en-US" dirty="0" smtClean="0"/>
              <a:t>Functionalist Perspective</a:t>
            </a:r>
            <a:endParaRPr lang="en-US" dirty="0"/>
          </a:p>
        </p:txBody>
      </p:sp>
      <p:sp>
        <p:nvSpPr>
          <p:cNvPr id="5" name="Content Placeholder 4"/>
          <p:cNvSpPr>
            <a:spLocks noGrp="1"/>
          </p:cNvSpPr>
          <p:nvPr>
            <p:ph sz="quarter" idx="1"/>
          </p:nvPr>
        </p:nvSpPr>
        <p:spPr>
          <a:xfrm>
            <a:off x="304800" y="1447800"/>
            <a:ext cx="4191000" cy="2438400"/>
          </a:xfrm>
        </p:spPr>
        <p:txBody>
          <a:bodyPr>
            <a:noAutofit/>
          </a:bodyPr>
          <a:lstStyle/>
          <a:p>
            <a:pPr marL="114300" indent="0" algn="ctr">
              <a:spcAft>
                <a:spcPct val="25000"/>
              </a:spcAft>
              <a:buNone/>
            </a:pPr>
            <a:r>
              <a:rPr lang="en-US" sz="2000" b="1" i="1" dirty="0">
                <a:solidFill>
                  <a:srgbClr val="BF0000"/>
                </a:solidFill>
                <a:latin typeface="Arial" charset="0"/>
              </a:rPr>
              <a:t>Teaching Knowledge and Skills</a:t>
            </a:r>
            <a:endParaRPr lang="en-US" sz="2000" b="1" i="1" dirty="0">
              <a:latin typeface="Arial" charset="0"/>
            </a:endParaRPr>
          </a:p>
          <a:p>
            <a:pPr>
              <a:spcAft>
                <a:spcPct val="25000"/>
              </a:spcAft>
              <a:buFontTx/>
              <a:buChar char="•"/>
            </a:pPr>
            <a:r>
              <a:rPr lang="en-US" sz="2000" dirty="0">
                <a:latin typeface="Arial" charset="0"/>
              </a:rPr>
              <a:t>Children must learn the knowledge and skills they will need as adults.</a:t>
            </a:r>
          </a:p>
          <a:p>
            <a:pPr>
              <a:spcAft>
                <a:spcPct val="25000"/>
              </a:spcAft>
              <a:buFontTx/>
              <a:buChar char="•"/>
            </a:pPr>
            <a:r>
              <a:rPr lang="en-US" sz="2000" dirty="0">
                <a:latin typeface="Arial" charset="0"/>
              </a:rPr>
              <a:t>Education generates new knowledge, which is useful in adapting to changing </a:t>
            </a:r>
            <a:r>
              <a:rPr lang="en-US" sz="2000" dirty="0" smtClean="0">
                <a:latin typeface="Arial" charset="0"/>
              </a:rPr>
              <a:t>conditions</a:t>
            </a:r>
            <a:r>
              <a:rPr lang="en-US" sz="2000" dirty="0">
                <a:latin typeface="Arial" charset="0"/>
              </a:rPr>
              <a:t>.</a:t>
            </a:r>
          </a:p>
        </p:txBody>
      </p:sp>
      <p:sp>
        <p:nvSpPr>
          <p:cNvPr id="7" name="Content Placeholder 6"/>
          <p:cNvSpPr>
            <a:spLocks noGrp="1"/>
          </p:cNvSpPr>
          <p:nvPr>
            <p:ph sz="quarter" idx="3"/>
          </p:nvPr>
        </p:nvSpPr>
        <p:spPr>
          <a:xfrm>
            <a:off x="228600" y="4038600"/>
            <a:ext cx="4267200" cy="2514600"/>
          </a:xfrm>
        </p:spPr>
        <p:txBody>
          <a:bodyPr>
            <a:noAutofit/>
          </a:bodyPr>
          <a:lstStyle/>
          <a:p>
            <a:pPr marL="114300" indent="0" algn="ctr">
              <a:spcAft>
                <a:spcPct val="25000"/>
              </a:spcAft>
              <a:buNone/>
            </a:pPr>
            <a:r>
              <a:rPr lang="en-US" sz="2000" b="1" i="1" dirty="0">
                <a:solidFill>
                  <a:srgbClr val="BF0000"/>
                </a:solidFill>
                <a:latin typeface="Arial" charset="0"/>
              </a:rPr>
              <a:t>Social Integration</a:t>
            </a:r>
            <a:endParaRPr lang="en-US" sz="2000" b="1" i="1" dirty="0">
              <a:latin typeface="Arial" charset="0"/>
            </a:endParaRPr>
          </a:p>
          <a:p>
            <a:pPr>
              <a:spcAft>
                <a:spcPct val="25000"/>
              </a:spcAft>
              <a:buFontTx/>
              <a:buChar char="•"/>
            </a:pPr>
            <a:r>
              <a:rPr lang="en-US" sz="2000" dirty="0">
                <a:latin typeface="Arial" charset="0"/>
              </a:rPr>
              <a:t>Education serves to produce a society of individuals who share a common national identity.</a:t>
            </a:r>
          </a:p>
          <a:p>
            <a:pPr>
              <a:spcAft>
                <a:spcPct val="25000"/>
              </a:spcAft>
              <a:buFontTx/>
              <a:buChar char="•"/>
            </a:pPr>
            <a:r>
              <a:rPr lang="en-US" sz="2000" dirty="0">
                <a:latin typeface="Arial" charset="0"/>
              </a:rPr>
              <a:t>Schools foster social integration and national unity by teaching a core set of skills and values.</a:t>
            </a:r>
          </a:p>
          <a:p>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447800"/>
            <a:ext cx="343456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4154714"/>
            <a:ext cx="3406332"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611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sz="quarter"/>
          </p:nvPr>
        </p:nvSpPr>
        <p:spPr>
          <a:xfrm>
            <a:off x="457200" y="152400"/>
            <a:ext cx="8229600" cy="1143000"/>
          </a:xfrm>
        </p:spPr>
        <p:txBody>
          <a:bodyPr/>
          <a:lstStyle/>
          <a:p>
            <a:r>
              <a:rPr lang="en-US" dirty="0" smtClean="0"/>
              <a:t>Functionalist Perspective</a:t>
            </a:r>
            <a:endParaRPr lang="en-US" dirty="0"/>
          </a:p>
        </p:txBody>
      </p:sp>
      <p:sp>
        <p:nvSpPr>
          <p:cNvPr id="6" name="Content Placeholder 5"/>
          <p:cNvSpPr>
            <a:spLocks noGrp="1"/>
          </p:cNvSpPr>
          <p:nvPr>
            <p:ph sz="quarter" idx="2"/>
          </p:nvPr>
        </p:nvSpPr>
        <p:spPr>
          <a:xfrm>
            <a:off x="4191000" y="1447800"/>
            <a:ext cx="4038600" cy="2171700"/>
          </a:xfrm>
        </p:spPr>
        <p:txBody>
          <a:bodyPr>
            <a:normAutofit lnSpcReduction="10000"/>
          </a:bodyPr>
          <a:lstStyle/>
          <a:p>
            <a:pPr marL="114300" indent="0" algn="ctr">
              <a:spcAft>
                <a:spcPct val="25000"/>
              </a:spcAft>
              <a:buNone/>
            </a:pPr>
            <a:r>
              <a:rPr lang="en-US" sz="1800" b="1" i="1" dirty="0">
                <a:solidFill>
                  <a:srgbClr val="BF0000"/>
                </a:solidFill>
                <a:latin typeface="Arial" charset="0"/>
              </a:rPr>
              <a:t>Transmission of Culture</a:t>
            </a:r>
            <a:endParaRPr lang="en-US" sz="1800" b="1" i="1" dirty="0">
              <a:latin typeface="Arial" charset="0"/>
            </a:endParaRPr>
          </a:p>
          <a:p>
            <a:pPr>
              <a:spcAft>
                <a:spcPct val="25000"/>
              </a:spcAft>
              <a:buFontTx/>
              <a:buChar char="•"/>
            </a:pPr>
            <a:r>
              <a:rPr lang="en-US" sz="1800" dirty="0">
                <a:latin typeface="Arial" charset="0"/>
              </a:rPr>
              <a:t>For societies to survive, they must pass on core values of their culture.</a:t>
            </a:r>
          </a:p>
          <a:p>
            <a:pPr>
              <a:spcAft>
                <a:spcPct val="25000"/>
              </a:spcAft>
              <a:buFontTx/>
              <a:buChar char="•"/>
            </a:pPr>
            <a:r>
              <a:rPr lang="en-US" sz="1800" dirty="0">
                <a:latin typeface="Arial" charset="0"/>
              </a:rPr>
              <a:t>Societies use education to support their communities’ social and political system.</a:t>
            </a:r>
          </a:p>
          <a:p>
            <a:endParaRPr lang="en-US" dirty="0"/>
          </a:p>
        </p:txBody>
      </p:sp>
      <p:sp>
        <p:nvSpPr>
          <p:cNvPr id="8" name="Content Placeholder 7"/>
          <p:cNvSpPr>
            <a:spLocks noGrp="1"/>
          </p:cNvSpPr>
          <p:nvPr>
            <p:ph sz="quarter" idx="4"/>
          </p:nvPr>
        </p:nvSpPr>
        <p:spPr>
          <a:xfrm>
            <a:off x="4191000" y="4038600"/>
            <a:ext cx="4038600" cy="2171700"/>
          </a:xfrm>
        </p:spPr>
        <p:txBody>
          <a:bodyPr>
            <a:noAutofit/>
          </a:bodyPr>
          <a:lstStyle/>
          <a:p>
            <a:pPr marL="114300" indent="0" algn="ctr">
              <a:spcAft>
                <a:spcPct val="25000"/>
              </a:spcAft>
              <a:buNone/>
            </a:pPr>
            <a:r>
              <a:rPr lang="en-US" sz="1800" b="1" i="1" dirty="0">
                <a:solidFill>
                  <a:srgbClr val="BF0000"/>
                </a:solidFill>
                <a:latin typeface="Arial" charset="0"/>
              </a:rPr>
              <a:t>Occupational Placement</a:t>
            </a:r>
            <a:endParaRPr lang="en-US" sz="1800" b="1" i="1" dirty="0">
              <a:latin typeface="Arial" charset="0"/>
            </a:endParaRPr>
          </a:p>
          <a:p>
            <a:pPr>
              <a:spcAft>
                <a:spcPct val="25000"/>
              </a:spcAft>
              <a:buFontTx/>
              <a:buChar char="•"/>
            </a:pPr>
            <a:r>
              <a:rPr lang="en-US" sz="1800" dirty="0">
                <a:latin typeface="Arial" charset="0"/>
              </a:rPr>
              <a:t>Education screens and selects the members of society for the work they will do as adults.</a:t>
            </a:r>
          </a:p>
          <a:p>
            <a:pPr>
              <a:spcAft>
                <a:spcPct val="25000"/>
              </a:spcAft>
              <a:buFontTx/>
              <a:buChar char="•"/>
            </a:pPr>
            <a:r>
              <a:rPr lang="en-US" sz="1800" dirty="0">
                <a:latin typeface="Arial" charset="0"/>
              </a:rPr>
              <a:t>Schools in industrialized countries identify students who show special talents and abilities at an early age</a:t>
            </a:r>
            <a:endParaRPr lang="en-US" sz="1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4" y="4267200"/>
            <a:ext cx="3644483" cy="242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55" y="1447800"/>
            <a:ext cx="2743200" cy="261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160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38200"/>
            <a:ext cx="2676525" cy="1704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5334000"/>
            <a:ext cx="7848600" cy="954107"/>
          </a:xfrm>
          <a:prstGeom prst="rect">
            <a:avLst/>
          </a:prstGeom>
          <a:noFill/>
        </p:spPr>
        <p:txBody>
          <a:bodyPr wrap="square" rtlCol="0">
            <a:spAutoFit/>
          </a:bodyPr>
          <a:lstStyle/>
          <a:p>
            <a:r>
              <a:rPr lang="en-US" sz="2800" dirty="0" smtClean="0"/>
              <a:t>What message is Pink Floyd is attempting to convey through the song “Another Brick in the Wall”?</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3954248" cy="3867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5789928"/>
            <a:ext cx="841295" cy="840536"/>
          </a:xfrm>
          <a:prstGeom prst="rect">
            <a:avLst/>
          </a:prstGeom>
          <a:ln>
            <a:solidFill>
              <a:schemeClr val="tx1"/>
            </a:solidFill>
          </a:ln>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993" y="3200400"/>
            <a:ext cx="36385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656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34476"/>
            <a:ext cx="7696200" cy="597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677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smtClean="0"/>
              <a:t>Education: Conflict Perspective</a:t>
            </a:r>
            <a:endParaRPr lang="en-US" dirty="0"/>
          </a:p>
        </p:txBody>
      </p:sp>
      <p:sp>
        <p:nvSpPr>
          <p:cNvPr id="3" name="Content Placeholder 2"/>
          <p:cNvSpPr>
            <a:spLocks noGrp="1"/>
          </p:cNvSpPr>
          <p:nvPr>
            <p:ph sz="quarter" idx="1"/>
          </p:nvPr>
        </p:nvSpPr>
        <p:spPr/>
        <p:txBody>
          <a:bodyPr>
            <a:normAutofit lnSpcReduction="10000"/>
          </a:bodyPr>
          <a:lstStyle/>
          <a:p>
            <a:pPr>
              <a:spcAft>
                <a:spcPct val="25000"/>
              </a:spcAft>
              <a:buFontTx/>
              <a:buChar char="•"/>
            </a:pPr>
            <a:r>
              <a:rPr lang="en-US" sz="1800" dirty="0">
                <a:latin typeface="Arial" charset="0"/>
              </a:rPr>
              <a:t>Education serves to sort students into social ranks and to limit the potential of certain individuals and groups to gain power and social rewards.</a:t>
            </a:r>
          </a:p>
          <a:p>
            <a:pPr>
              <a:spcAft>
                <a:spcPct val="25000"/>
              </a:spcAft>
              <a:buFontTx/>
              <a:buChar char="•"/>
            </a:pPr>
            <a:r>
              <a:rPr lang="en-US" sz="1800" dirty="0">
                <a:latin typeface="Arial" charset="0"/>
              </a:rPr>
              <a:t>Students’ achievement or failure tend to reflect existing inequalities.</a:t>
            </a:r>
          </a:p>
          <a:p>
            <a:endParaRPr lang="en-US" dirty="0"/>
          </a:p>
        </p:txBody>
      </p:sp>
      <p:sp>
        <p:nvSpPr>
          <p:cNvPr id="5" name="Content Placeholder 4"/>
          <p:cNvSpPr>
            <a:spLocks noGrp="1"/>
          </p:cNvSpPr>
          <p:nvPr>
            <p:ph sz="quarter" idx="3"/>
          </p:nvPr>
        </p:nvSpPr>
        <p:spPr>
          <a:xfrm>
            <a:off x="457200" y="4038600"/>
            <a:ext cx="4038600" cy="2171700"/>
          </a:xfrm>
        </p:spPr>
        <p:txBody>
          <a:bodyPr>
            <a:normAutofit lnSpcReduction="10000"/>
          </a:bodyPr>
          <a:lstStyle/>
          <a:p>
            <a:pPr marL="114300" indent="0" algn="ctr">
              <a:spcAft>
                <a:spcPct val="25000"/>
              </a:spcAft>
              <a:buNone/>
            </a:pPr>
            <a:r>
              <a:rPr lang="en-US" sz="1800" b="1" i="1" dirty="0">
                <a:solidFill>
                  <a:srgbClr val="BF0000"/>
                </a:solidFill>
                <a:latin typeface="Arial" charset="0"/>
              </a:rPr>
              <a:t>Tracking</a:t>
            </a:r>
            <a:endParaRPr lang="en-US" sz="1800" b="1" i="1" dirty="0">
              <a:latin typeface="Arial" charset="0"/>
            </a:endParaRPr>
          </a:p>
          <a:p>
            <a:pPr>
              <a:spcAft>
                <a:spcPct val="25000"/>
              </a:spcAft>
              <a:buFontTx/>
              <a:buChar char="•"/>
            </a:pPr>
            <a:r>
              <a:rPr lang="en-US" sz="1800" b="1" dirty="0">
                <a:latin typeface="Arial" charset="0"/>
              </a:rPr>
              <a:t>Tracking:</a:t>
            </a:r>
            <a:r>
              <a:rPr lang="en-US" sz="1800" dirty="0">
                <a:latin typeface="Arial" charset="0"/>
              </a:rPr>
              <a:t> Involves the assignment of students to different types of educational programs</a:t>
            </a:r>
          </a:p>
          <a:p>
            <a:pPr>
              <a:spcAft>
                <a:spcPct val="25000"/>
              </a:spcAft>
              <a:buFontTx/>
              <a:buChar char="•"/>
            </a:pPr>
            <a:r>
              <a:rPr lang="en-US" sz="1800" dirty="0">
                <a:latin typeface="Arial" charset="0"/>
              </a:rPr>
              <a:t>Classroom instructions used in the different tracks serve to reproduce the status quo.</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2895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67200"/>
            <a:ext cx="2866118"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941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335041" y="21771"/>
            <a:ext cx="8229600" cy="1143000"/>
          </a:xfrm>
        </p:spPr>
        <p:txBody>
          <a:bodyPr/>
          <a:lstStyle/>
          <a:p>
            <a:r>
              <a:rPr lang="en-US" dirty="0" smtClean="0"/>
              <a:t>Education: Conflict Perspective</a:t>
            </a:r>
            <a:endParaRPr lang="en-US" dirty="0"/>
          </a:p>
        </p:txBody>
      </p:sp>
      <p:sp>
        <p:nvSpPr>
          <p:cNvPr id="4" name="Content Placeholder 3"/>
          <p:cNvSpPr>
            <a:spLocks noGrp="1"/>
          </p:cNvSpPr>
          <p:nvPr>
            <p:ph sz="quarter" idx="2"/>
          </p:nvPr>
        </p:nvSpPr>
        <p:spPr>
          <a:xfrm>
            <a:off x="4442583" y="4191000"/>
            <a:ext cx="4038600" cy="2171700"/>
          </a:xfrm>
        </p:spPr>
        <p:txBody>
          <a:bodyPr>
            <a:normAutofit lnSpcReduction="10000"/>
          </a:bodyPr>
          <a:lstStyle/>
          <a:p>
            <a:pPr marL="114300" indent="0" algn="ctr">
              <a:spcAft>
                <a:spcPct val="25000"/>
              </a:spcAft>
              <a:buNone/>
            </a:pPr>
            <a:r>
              <a:rPr lang="en-US" sz="1800" b="1" i="1" dirty="0">
                <a:solidFill>
                  <a:srgbClr val="BF0000"/>
                </a:solidFill>
                <a:latin typeface="Arial" charset="0"/>
              </a:rPr>
              <a:t>Social Control</a:t>
            </a:r>
            <a:endParaRPr lang="en-US" sz="1800" b="1" i="1" dirty="0">
              <a:latin typeface="Arial" charset="0"/>
            </a:endParaRPr>
          </a:p>
          <a:p>
            <a:pPr>
              <a:spcAft>
                <a:spcPct val="25000"/>
              </a:spcAft>
              <a:buFontTx/>
              <a:buChar char="•"/>
            </a:pPr>
            <a:r>
              <a:rPr lang="en-US" sz="1800" dirty="0">
                <a:latin typeface="Arial" charset="0"/>
              </a:rPr>
              <a:t>Schools produce unquestioning citizens who accept the basic inequalities of the social system.</a:t>
            </a:r>
          </a:p>
          <a:p>
            <a:pPr>
              <a:spcAft>
                <a:spcPct val="25000"/>
              </a:spcAft>
              <a:buFontTx/>
              <a:buChar char="•"/>
            </a:pPr>
            <a:r>
              <a:rPr lang="en-US" sz="1800" b="1" dirty="0">
                <a:latin typeface="Arial" charset="0"/>
              </a:rPr>
              <a:t>Hidden curriculum:</a:t>
            </a:r>
            <a:r>
              <a:rPr lang="en-US" sz="1800" dirty="0">
                <a:latin typeface="Arial" charset="0"/>
              </a:rPr>
              <a:t> </a:t>
            </a:r>
            <a:r>
              <a:rPr lang="en-US" sz="1800" dirty="0">
                <a:solidFill>
                  <a:srgbClr val="FF0000"/>
                </a:solidFill>
                <a:latin typeface="Arial" charset="0"/>
              </a:rPr>
              <a:t>Schools’ transmission of cultural goals that are not openly acknowledged</a:t>
            </a:r>
            <a:r>
              <a:rPr lang="en-US" sz="1800" dirty="0">
                <a:latin typeface="Arial" charset="0"/>
              </a:rPr>
              <a:t>.</a:t>
            </a:r>
          </a:p>
          <a:p>
            <a:endParaRPr lang="en-US" dirty="0"/>
          </a:p>
        </p:txBody>
      </p:sp>
      <p:sp>
        <p:nvSpPr>
          <p:cNvPr id="6" name="Content Placeholder 5"/>
          <p:cNvSpPr>
            <a:spLocks noGrp="1"/>
          </p:cNvSpPr>
          <p:nvPr>
            <p:ph sz="quarter" idx="4"/>
          </p:nvPr>
        </p:nvSpPr>
        <p:spPr>
          <a:xfrm>
            <a:off x="4572000" y="1523776"/>
            <a:ext cx="4038600" cy="2171700"/>
          </a:xfrm>
        </p:spPr>
        <p:txBody>
          <a:bodyPr>
            <a:noAutofit/>
          </a:bodyPr>
          <a:lstStyle/>
          <a:p>
            <a:pPr marL="114300" indent="0">
              <a:spcAft>
                <a:spcPct val="25000"/>
              </a:spcAft>
              <a:buNone/>
            </a:pPr>
            <a:r>
              <a:rPr lang="en-US" sz="1800" b="1" i="1" dirty="0">
                <a:solidFill>
                  <a:srgbClr val="BF0000"/>
                </a:solidFill>
                <a:latin typeface="Arial" charset="0"/>
              </a:rPr>
              <a:t>Education and </a:t>
            </a:r>
            <a:r>
              <a:rPr lang="en-US" sz="1800" b="1" i="1" dirty="0" smtClean="0">
                <a:solidFill>
                  <a:srgbClr val="BF0000"/>
                </a:solidFill>
                <a:latin typeface="Arial" charset="0"/>
              </a:rPr>
              <a:t>Socioeconomic </a:t>
            </a:r>
            <a:r>
              <a:rPr lang="en-US" sz="1800" b="1" i="1" dirty="0">
                <a:solidFill>
                  <a:srgbClr val="BF0000"/>
                </a:solidFill>
                <a:latin typeface="Arial" charset="0"/>
              </a:rPr>
              <a:t>Status</a:t>
            </a:r>
            <a:endParaRPr lang="en-US" sz="1800" b="1" i="1" dirty="0">
              <a:latin typeface="Arial" charset="0"/>
            </a:endParaRPr>
          </a:p>
          <a:p>
            <a:pPr>
              <a:spcAft>
                <a:spcPct val="25000"/>
              </a:spcAft>
              <a:buFontTx/>
              <a:buChar char="•"/>
            </a:pPr>
            <a:r>
              <a:rPr lang="en-US" sz="1800" dirty="0">
                <a:latin typeface="Arial" charset="0"/>
              </a:rPr>
              <a:t>Opportunities for educational success are distributed unequally.</a:t>
            </a:r>
          </a:p>
          <a:p>
            <a:pPr>
              <a:spcAft>
                <a:spcPct val="25000"/>
              </a:spcAft>
              <a:buFontTx/>
              <a:buChar char="•"/>
            </a:pPr>
            <a:r>
              <a:rPr lang="en-US" sz="1800" dirty="0">
                <a:latin typeface="Arial" charset="0"/>
              </a:rPr>
              <a:t>Higher-status college students outnumber lower-status college students.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42" y="4191000"/>
            <a:ext cx="3535441"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42" y="1295400"/>
            <a:ext cx="3542698" cy="262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831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9" name="Picture 9" descr="312_a">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14400"/>
            <a:ext cx="4138612" cy="5396792"/>
          </a:xfrm>
          <a:prstGeom prst="rect">
            <a:avLst/>
          </a:prstGeom>
          <a:noFill/>
          <a:extLst>
            <a:ext uri="{909E8E84-426E-40DD-AFC4-6F175D3DCCD1}">
              <a14:hiddenFill xmlns:a14="http://schemas.microsoft.com/office/drawing/2010/main">
                <a:solidFill>
                  <a:srgbClr val="FFFFFF"/>
                </a:solidFill>
              </a14:hiddenFill>
            </a:ext>
          </a:extLst>
        </p:spPr>
      </p:pic>
      <p:pic>
        <p:nvPicPr>
          <p:cNvPr id="901130" name="Picture 10" descr="312_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171" y="1295400"/>
            <a:ext cx="4518526"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7620000" cy="1143000"/>
          </a:xfrm>
        </p:spPr>
        <p:txBody>
          <a:bodyPr/>
          <a:lstStyle/>
          <a:p>
            <a:r>
              <a:rPr lang="en-US" dirty="0" smtClean="0"/>
              <a:t>Education and Race</a:t>
            </a:r>
            <a:endParaRPr lang="en-US" dirty="0"/>
          </a:p>
        </p:txBody>
      </p:sp>
    </p:spTree>
    <p:extLst>
      <p:ext uri="{BB962C8B-B14F-4D97-AF65-F5344CB8AC3E}">
        <p14:creationId xmlns:p14="http://schemas.microsoft.com/office/powerpoint/2010/main" val="288461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7620000" cy="1143000"/>
          </a:xfrm>
        </p:spPr>
        <p:txBody>
          <a:bodyPr/>
          <a:lstStyle/>
          <a:p>
            <a:r>
              <a:rPr lang="en-US" sz="3600" dirty="0" smtClean="0"/>
              <a:t>Education: Interactionist Perspective</a:t>
            </a:r>
            <a:endParaRPr lang="en-US" sz="3600" dirty="0"/>
          </a:p>
        </p:txBody>
      </p:sp>
      <p:sp>
        <p:nvSpPr>
          <p:cNvPr id="8" name="Content Placeholder 7"/>
          <p:cNvSpPr>
            <a:spLocks noGrp="1"/>
          </p:cNvSpPr>
          <p:nvPr>
            <p:ph sz="half" idx="1"/>
          </p:nvPr>
        </p:nvSpPr>
        <p:spPr>
          <a:xfrm>
            <a:off x="36286" y="1295400"/>
            <a:ext cx="3886200" cy="5257800"/>
          </a:xfrm>
        </p:spPr>
        <p:txBody>
          <a:bodyPr>
            <a:normAutofit/>
          </a:bodyPr>
          <a:lstStyle/>
          <a:p>
            <a:pPr marL="114300" indent="0" algn="ctr">
              <a:spcAft>
                <a:spcPct val="25000"/>
              </a:spcAft>
              <a:buNone/>
            </a:pPr>
            <a:r>
              <a:rPr lang="en-US" sz="2000" b="1" i="1" dirty="0">
                <a:solidFill>
                  <a:srgbClr val="BF0000"/>
                </a:solidFill>
                <a:latin typeface="Arial" charset="0"/>
              </a:rPr>
              <a:t>Student-Teacher Interaction</a:t>
            </a:r>
          </a:p>
          <a:p>
            <a:pPr>
              <a:spcAft>
                <a:spcPct val="25000"/>
              </a:spcAft>
              <a:buFontTx/>
              <a:buChar char="•"/>
            </a:pPr>
            <a:r>
              <a:rPr lang="en-US" sz="2000" dirty="0">
                <a:latin typeface="Arial" charset="0"/>
              </a:rPr>
              <a:t>Students labeled fast learners or slow learners without any data eventually took on the characteristics of the label.</a:t>
            </a:r>
          </a:p>
          <a:p>
            <a:pPr>
              <a:spcAft>
                <a:spcPct val="25000"/>
              </a:spcAft>
              <a:buFontTx/>
              <a:buChar char="•"/>
            </a:pPr>
            <a:r>
              <a:rPr lang="en-US" sz="2000" dirty="0">
                <a:latin typeface="Arial" charset="0"/>
              </a:rPr>
              <a:t>A </a:t>
            </a:r>
            <a:r>
              <a:rPr lang="en-US" sz="2000" b="1" u="sng" dirty="0">
                <a:latin typeface="Arial" charset="0"/>
              </a:rPr>
              <a:t>self-fulfilling prophecy </a:t>
            </a:r>
            <a:r>
              <a:rPr lang="en-US" sz="2000" dirty="0">
                <a:latin typeface="Arial" charset="0"/>
              </a:rPr>
              <a:t>is a prediction that leads to behavior that makes the prediction come true.</a:t>
            </a:r>
          </a:p>
          <a:p>
            <a:pPr>
              <a:spcAft>
                <a:spcPct val="25000"/>
              </a:spcAft>
              <a:buFontTx/>
              <a:buChar char="•"/>
            </a:pPr>
            <a:r>
              <a:rPr lang="en-US" sz="2000" dirty="0">
                <a:solidFill>
                  <a:srgbClr val="FF0000"/>
                </a:solidFill>
                <a:latin typeface="Arial" charset="0"/>
              </a:rPr>
              <a:t>When teachers treat students as if they are bright and capable, the students begin to think of themselves in this way, and vice  versa</a:t>
            </a:r>
            <a:r>
              <a:rPr lang="en-US" sz="2000" dirty="0" smtClean="0">
                <a:solidFill>
                  <a:srgbClr val="FF0000"/>
                </a:solidFill>
                <a:latin typeface="Arial" charset="0"/>
              </a:rPr>
              <a:t>.</a:t>
            </a:r>
            <a:endParaRPr lang="en-US" sz="2000" dirty="0">
              <a:solidFill>
                <a:srgbClr val="FF0000"/>
              </a:solidFill>
              <a:latin typeface="Arial"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066800"/>
            <a:ext cx="4572000"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582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Education: </a:t>
            </a:r>
            <a:r>
              <a:rPr lang="en-US" sz="3600" dirty="0" err="1" smtClean="0"/>
              <a:t>Interactionist</a:t>
            </a:r>
            <a:r>
              <a:rPr lang="en-US" sz="3600" dirty="0" smtClean="0"/>
              <a:t> Perspective</a:t>
            </a:r>
            <a:endParaRPr lang="en-US" sz="3600" dirty="0"/>
          </a:p>
        </p:txBody>
      </p:sp>
      <p:sp>
        <p:nvSpPr>
          <p:cNvPr id="3" name="Content Placeholder 2"/>
          <p:cNvSpPr>
            <a:spLocks noGrp="1"/>
          </p:cNvSpPr>
          <p:nvPr>
            <p:ph sz="half" idx="1"/>
          </p:nvPr>
        </p:nvSpPr>
        <p:spPr/>
        <p:txBody>
          <a:bodyPr/>
          <a:lstStyle/>
          <a:p>
            <a:r>
              <a:rPr lang="en-US" sz="2400" dirty="0"/>
              <a:t>Interactions among Students</a:t>
            </a:r>
          </a:p>
          <a:p>
            <a:r>
              <a:rPr lang="en-US" sz="2400" dirty="0"/>
              <a:t>The Coleman Report found that the </a:t>
            </a:r>
            <a:r>
              <a:rPr lang="en-US" sz="2400" b="1" dirty="0"/>
              <a:t>socioeconomic status of fellow students was the most significant factor in explaining student success.</a:t>
            </a:r>
          </a:p>
          <a:p>
            <a:r>
              <a:rPr lang="en-US" sz="2400" b="1" dirty="0"/>
              <a:t>Peer pressure may be a factor in this dynamic</a:t>
            </a:r>
            <a:r>
              <a:rPr lang="en-US" sz="2400" dirty="0"/>
              <a:t>.</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295650" cy="221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402" y="4038600"/>
            <a:ext cx="3318448"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104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 </a:t>
            </a:r>
            <a:r>
              <a:rPr lang="en-US" i="1" dirty="0" smtClean="0"/>
              <a:t>No Child Left Behind</a:t>
            </a:r>
            <a:endParaRPr lang="en-US" i="1" dirty="0"/>
          </a:p>
        </p:txBody>
      </p:sp>
      <p:sp>
        <p:nvSpPr>
          <p:cNvPr id="3" name="Content Placeholder 2"/>
          <p:cNvSpPr>
            <a:spLocks noGrp="1"/>
          </p:cNvSpPr>
          <p:nvPr>
            <p:ph sz="half" idx="1"/>
          </p:nvPr>
        </p:nvSpPr>
        <p:spPr>
          <a:xfrm>
            <a:off x="457200" y="1295400"/>
            <a:ext cx="3657600" cy="5638800"/>
          </a:xfrm>
        </p:spPr>
        <p:txBody>
          <a:bodyPr>
            <a:noAutofit/>
          </a:bodyPr>
          <a:lstStyle/>
          <a:p>
            <a:r>
              <a:rPr lang="en-US" sz="2000" dirty="0" smtClean="0"/>
              <a:t>2001 </a:t>
            </a:r>
            <a:r>
              <a:rPr lang="en-US" sz="2000" dirty="0"/>
              <a:t>law with benchmarks for improving schools.</a:t>
            </a:r>
          </a:p>
          <a:p>
            <a:r>
              <a:rPr lang="en-US" sz="2000" dirty="0"/>
              <a:t>Provided money for schools to improve teaching.</a:t>
            </a:r>
          </a:p>
          <a:p>
            <a:r>
              <a:rPr lang="en-US" sz="2000" dirty="0"/>
              <a:t>Made standardized test scores the measure of how a school was performing.</a:t>
            </a:r>
          </a:p>
          <a:p>
            <a:r>
              <a:rPr lang="en-US" sz="2000" dirty="0"/>
              <a:t>Extra emphasis on early reading instruction and teacher preparation.</a:t>
            </a:r>
          </a:p>
          <a:p>
            <a:r>
              <a:rPr lang="en-US" sz="2000" dirty="0"/>
              <a:t>Although test scores have risen, some claim that higher-order thinking skills have been neglected</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42010"/>
            <a:ext cx="3581400" cy="2344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49616"/>
            <a:ext cx="2819400" cy="26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700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3" y="43543"/>
            <a:ext cx="7620000" cy="1143000"/>
          </a:xfrm>
        </p:spPr>
        <p:txBody>
          <a:bodyPr>
            <a:normAutofit/>
          </a:bodyPr>
          <a:lstStyle/>
          <a:p>
            <a:pPr algn="ctr"/>
            <a:r>
              <a:rPr lang="en-US" sz="6000" dirty="0" smtClean="0"/>
              <a:t>Unit </a:t>
            </a:r>
            <a:r>
              <a:rPr lang="en-US" sz="6000" dirty="0"/>
              <a:t>3</a:t>
            </a:r>
            <a:r>
              <a:rPr lang="en-US" sz="6000" dirty="0" smtClean="0"/>
              <a:t> Outline</a:t>
            </a:r>
            <a:endParaRPr lang="en-US" sz="6000" dirty="0"/>
          </a:p>
        </p:txBody>
      </p:sp>
      <p:sp>
        <p:nvSpPr>
          <p:cNvPr id="4" name="TextBox 3"/>
          <p:cNvSpPr txBox="1"/>
          <p:nvPr/>
        </p:nvSpPr>
        <p:spPr>
          <a:xfrm>
            <a:off x="181429" y="2438400"/>
            <a:ext cx="8792029" cy="4585871"/>
          </a:xfrm>
          <a:prstGeom prst="rect">
            <a:avLst/>
          </a:prstGeom>
          <a:noFill/>
        </p:spPr>
        <p:txBody>
          <a:bodyPr wrap="square" rtlCol="0">
            <a:spAutoFit/>
          </a:bodyPr>
          <a:lstStyle/>
          <a:p>
            <a:pPr marL="457200" indent="-457200">
              <a:buFont typeface="Arial" pitchFamily="34" charset="0"/>
              <a:buChar char="•"/>
            </a:pPr>
            <a:r>
              <a:rPr lang="en-US" sz="3200" dirty="0" smtClean="0"/>
              <a:t>The Family</a:t>
            </a:r>
          </a:p>
          <a:p>
            <a:pPr marL="457200" indent="-457200">
              <a:buFont typeface="Arial" pitchFamily="34" charset="0"/>
              <a:buChar char="•"/>
            </a:pPr>
            <a:r>
              <a:rPr lang="en-US" sz="3200" dirty="0" smtClean="0"/>
              <a:t>Education</a:t>
            </a:r>
          </a:p>
          <a:p>
            <a:pPr marL="457200" indent="-457200">
              <a:buFont typeface="Arial" pitchFamily="34" charset="0"/>
              <a:buChar char="•"/>
            </a:pPr>
            <a:r>
              <a:rPr lang="en-US" sz="3200" dirty="0" smtClean="0"/>
              <a:t>Religion</a:t>
            </a:r>
          </a:p>
          <a:p>
            <a:pPr marL="457200" indent="-457200">
              <a:buFont typeface="Arial" pitchFamily="34" charset="0"/>
              <a:buChar char="•"/>
            </a:pPr>
            <a:r>
              <a:rPr lang="en-US" sz="3200" dirty="0" smtClean="0"/>
              <a:t>The Economy</a:t>
            </a:r>
          </a:p>
          <a:p>
            <a:pPr marL="457200" indent="-457200">
              <a:buFont typeface="Arial" pitchFamily="34" charset="0"/>
              <a:buChar char="•"/>
            </a:pPr>
            <a:r>
              <a:rPr lang="en-US" sz="3200" dirty="0" smtClean="0"/>
              <a:t>Politics </a:t>
            </a:r>
          </a:p>
          <a:p>
            <a:pPr marL="457200" indent="-457200">
              <a:buFont typeface="Arial" pitchFamily="34" charset="0"/>
              <a:buChar char="•"/>
            </a:pPr>
            <a:r>
              <a:rPr lang="en-US" sz="3200" dirty="0" smtClean="0"/>
              <a:t>The Media</a:t>
            </a:r>
          </a:p>
          <a:p>
            <a:pPr marL="457200" indent="-457200">
              <a:buFont typeface="Arial" pitchFamily="34" charset="0"/>
              <a:buChar char="•"/>
            </a:pPr>
            <a:r>
              <a:rPr lang="en-US" sz="3200" dirty="0" smtClean="0"/>
              <a:t>Exam</a:t>
            </a:r>
            <a:endParaRPr lang="en-US" sz="3200" dirty="0"/>
          </a:p>
          <a:p>
            <a:endParaRPr lang="en-US" sz="3600" dirty="0"/>
          </a:p>
          <a:p>
            <a:endParaRPr lang="en-US" sz="3200" dirty="0"/>
          </a:p>
        </p:txBody>
      </p:sp>
      <p:sp>
        <p:nvSpPr>
          <p:cNvPr id="11" name="Rectangle 10"/>
          <p:cNvSpPr/>
          <p:nvPr/>
        </p:nvSpPr>
        <p:spPr>
          <a:xfrm>
            <a:off x="25400" y="1295400"/>
            <a:ext cx="8792031" cy="954107"/>
          </a:xfrm>
          <a:prstGeom prst="rect">
            <a:avLst/>
          </a:prstGeom>
        </p:spPr>
        <p:txBody>
          <a:bodyPr wrap="square">
            <a:spAutoFit/>
          </a:bodyPr>
          <a:lstStyle/>
          <a:p>
            <a:r>
              <a:rPr lang="en-US" sz="2800" b="1" dirty="0"/>
              <a:t>Unit Q</a:t>
            </a:r>
            <a:r>
              <a:rPr lang="en-US" sz="2800" b="1" dirty="0" smtClean="0"/>
              <a:t>:  How </a:t>
            </a:r>
            <a:r>
              <a:rPr lang="en-US" sz="2800" b="1" dirty="0"/>
              <a:t>are culture and society related to human interaction?</a:t>
            </a:r>
          </a:p>
        </p:txBody>
      </p:sp>
    </p:spTree>
    <p:extLst>
      <p:ext uri="{BB962C8B-B14F-4D97-AF65-F5344CB8AC3E}">
        <p14:creationId xmlns:p14="http://schemas.microsoft.com/office/powerpoint/2010/main" val="4266403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Case Study: Harlem Children’s Zone</a:t>
            </a:r>
            <a:endParaRPr lang="en-US" sz="4000" dirty="0"/>
          </a:p>
        </p:txBody>
      </p:sp>
      <p:sp>
        <p:nvSpPr>
          <p:cNvPr id="5" name="Content Placeholder 4"/>
          <p:cNvSpPr>
            <a:spLocks noGrp="1"/>
          </p:cNvSpPr>
          <p:nvPr>
            <p:ph idx="1"/>
          </p:nvPr>
        </p:nvSpPr>
        <p:spPr>
          <a:xfrm>
            <a:off x="3962400" y="3864428"/>
            <a:ext cx="4461172" cy="2536371"/>
          </a:xfrm>
        </p:spPr>
        <p:txBody>
          <a:bodyPr>
            <a:normAutofit/>
          </a:bodyPr>
          <a:lstStyle/>
          <a:p>
            <a:pPr marL="114300" indent="0">
              <a:buNone/>
            </a:pPr>
            <a:r>
              <a:rPr lang="en-US" sz="2800" dirty="0" smtClean="0"/>
              <a:t>What does the Harlem Children’s Zone do to empower its youth and community?</a:t>
            </a:r>
            <a:endParaRPr lang="en-US"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64429"/>
            <a:ext cx="3051928" cy="22889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16444"/>
            <a:ext cx="3084585" cy="20452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16444"/>
            <a:ext cx="3048000" cy="20209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4094" y="5759675"/>
            <a:ext cx="838957" cy="838200"/>
          </a:xfrm>
          <a:prstGeom prst="rect">
            <a:avLst/>
          </a:prstGeom>
          <a:ln>
            <a:solidFill>
              <a:schemeClr val="tx1"/>
            </a:solidFill>
          </a:ln>
        </p:spPr>
      </p:pic>
    </p:spTree>
    <p:extLst>
      <p:ext uri="{BB962C8B-B14F-4D97-AF65-F5344CB8AC3E}">
        <p14:creationId xmlns:p14="http://schemas.microsoft.com/office/powerpoint/2010/main" val="215291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5299"/>
            <a:ext cx="7620000" cy="1143000"/>
          </a:xfrm>
        </p:spPr>
        <p:txBody>
          <a:bodyPr/>
          <a:lstStyle/>
          <a:p>
            <a:r>
              <a:rPr lang="en-US" dirty="0" smtClean="0"/>
              <a:t>Religion</a:t>
            </a:r>
            <a:endParaRPr lang="en-US" dirty="0"/>
          </a:p>
        </p:txBody>
      </p:sp>
      <p:sp>
        <p:nvSpPr>
          <p:cNvPr id="5" name="Rectangle 4"/>
          <p:cNvSpPr/>
          <p:nvPr/>
        </p:nvSpPr>
        <p:spPr>
          <a:xfrm>
            <a:off x="457200" y="1371600"/>
            <a:ext cx="8044543" cy="954107"/>
          </a:xfrm>
          <a:prstGeom prst="rect">
            <a:avLst/>
          </a:prstGeom>
        </p:spPr>
        <p:txBody>
          <a:bodyPr wrap="square">
            <a:spAutoFit/>
          </a:bodyPr>
          <a:lstStyle/>
          <a:p>
            <a:r>
              <a:rPr lang="en-US" sz="2800" b="1" dirty="0" smtClean="0"/>
              <a:t>Q: </a:t>
            </a:r>
          </a:p>
          <a:p>
            <a:r>
              <a:rPr lang="en-US" sz="2800" b="1" dirty="0" smtClean="0"/>
              <a:t>1) </a:t>
            </a:r>
            <a:r>
              <a:rPr lang="en-US" sz="2800" b="1" dirty="0"/>
              <a:t>How does religion affect social values and norms?</a:t>
            </a:r>
          </a:p>
        </p:txBody>
      </p:sp>
      <p:sp>
        <p:nvSpPr>
          <p:cNvPr id="8" name="Rectangle 7"/>
          <p:cNvSpPr/>
          <p:nvPr/>
        </p:nvSpPr>
        <p:spPr>
          <a:xfrm>
            <a:off x="1317171" y="4050744"/>
            <a:ext cx="5410200" cy="2246769"/>
          </a:xfrm>
          <a:prstGeom prst="rect">
            <a:avLst/>
          </a:prstGeom>
        </p:spPr>
        <p:txBody>
          <a:bodyPr wrap="square">
            <a:spAutoFit/>
          </a:bodyPr>
          <a:lstStyle/>
          <a:p>
            <a:pPr marL="285750" indent="-285750">
              <a:buFont typeface="Arial" pitchFamily="34" charset="0"/>
              <a:buChar char="•"/>
            </a:pPr>
            <a:r>
              <a:rPr lang="en-US" sz="2800" dirty="0">
                <a:latin typeface="Times New Roman" pitchFamily="18" charset="0"/>
                <a:cs typeface="Times New Roman" pitchFamily="18" charset="0"/>
              </a:rPr>
              <a:t>Religion</a:t>
            </a:r>
          </a:p>
          <a:p>
            <a:pPr marL="285750" indent="-285750">
              <a:buFont typeface="Arial" pitchFamily="34" charset="0"/>
              <a:buChar char="•"/>
            </a:pPr>
            <a:r>
              <a:rPr lang="en-US" sz="2800" dirty="0">
                <a:latin typeface="Times New Roman" pitchFamily="18" charset="0"/>
                <a:cs typeface="Times New Roman" pitchFamily="18" charset="0"/>
              </a:rPr>
              <a:t>Sacred</a:t>
            </a:r>
          </a:p>
          <a:p>
            <a:pPr marL="285750" indent="-285750">
              <a:buFont typeface="Arial" pitchFamily="34" charset="0"/>
              <a:buChar char="•"/>
            </a:pPr>
            <a:r>
              <a:rPr lang="en-US" sz="2800" dirty="0">
                <a:latin typeface="Times New Roman" pitchFamily="18" charset="0"/>
                <a:cs typeface="Times New Roman" pitchFamily="18" charset="0"/>
              </a:rPr>
              <a:t>Ritual</a:t>
            </a:r>
          </a:p>
          <a:p>
            <a:pPr marL="285750" indent="-285750">
              <a:buFont typeface="Arial" pitchFamily="34" charset="0"/>
              <a:buChar char="•"/>
            </a:pPr>
            <a:r>
              <a:rPr lang="en-US" sz="2800" dirty="0">
                <a:latin typeface="Times New Roman" pitchFamily="18" charset="0"/>
                <a:cs typeface="Times New Roman" pitchFamily="18" charset="0"/>
              </a:rPr>
              <a:t>Theism</a:t>
            </a:r>
          </a:p>
          <a:p>
            <a:pPr marL="285750" indent="-285750">
              <a:buFont typeface="Arial" pitchFamily="34" charset="0"/>
              <a:buChar char="•"/>
            </a:pPr>
            <a:r>
              <a:rPr lang="en-US" sz="2800" dirty="0">
                <a:latin typeface="Times New Roman" pitchFamily="18" charset="0"/>
                <a:cs typeface="Times New Roman" pitchFamily="18" charset="0"/>
              </a:rPr>
              <a:t>Denomination</a:t>
            </a:r>
          </a:p>
        </p:txBody>
      </p:sp>
      <p:sp>
        <p:nvSpPr>
          <p:cNvPr id="9" name="TextBox 8"/>
          <p:cNvSpPr txBox="1"/>
          <p:nvPr/>
        </p:nvSpPr>
        <p:spPr>
          <a:xfrm>
            <a:off x="921657" y="3465969"/>
            <a:ext cx="7315200" cy="584775"/>
          </a:xfrm>
          <a:prstGeom prst="rect">
            <a:avLst/>
          </a:prstGeom>
          <a:noFill/>
        </p:spPr>
        <p:txBody>
          <a:bodyPr wrap="square" rtlCol="0">
            <a:spAutoFit/>
          </a:bodyPr>
          <a:lstStyle/>
          <a:p>
            <a:pPr algn="ctr"/>
            <a:r>
              <a:rPr lang="en-US" sz="3200" b="1" u="sng" dirty="0" smtClean="0"/>
              <a:t>Vocabulary</a:t>
            </a:r>
            <a:endParaRPr lang="en-US" sz="3200" b="1" u="sng" dirty="0"/>
          </a:p>
        </p:txBody>
      </p:sp>
      <p:pic>
        <p:nvPicPr>
          <p:cNvPr id="10" name="Picture 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469" y="6187775"/>
            <a:ext cx="542925" cy="532189"/>
          </a:xfrm>
          <a:prstGeom prst="rect">
            <a:avLst/>
          </a:prstGeom>
        </p:spPr>
      </p:pic>
      <p:sp>
        <p:nvSpPr>
          <p:cNvPr id="7" name="Rectangle 6"/>
          <p:cNvSpPr/>
          <p:nvPr/>
        </p:nvSpPr>
        <p:spPr>
          <a:xfrm>
            <a:off x="4479471" y="4050744"/>
            <a:ext cx="5410200" cy="1815882"/>
          </a:xfrm>
          <a:prstGeom prst="rect">
            <a:avLst/>
          </a:prstGeom>
        </p:spPr>
        <p:txBody>
          <a:bodyPr wrap="square">
            <a:spAutoFit/>
          </a:bodyPr>
          <a:lstStyle/>
          <a:p>
            <a:pPr marL="285750" indent="-285750">
              <a:buFont typeface="Arial" pitchFamily="34" charset="0"/>
              <a:buChar char="•"/>
            </a:pPr>
            <a:r>
              <a:rPr lang="en-US" sz="2800" dirty="0">
                <a:latin typeface="Times New Roman" pitchFamily="18" charset="0"/>
                <a:cs typeface="Times New Roman" pitchFamily="18" charset="0"/>
              </a:rPr>
              <a:t>Sect</a:t>
            </a:r>
          </a:p>
          <a:p>
            <a:pPr marL="285750" indent="-285750">
              <a:buFont typeface="Arial" pitchFamily="34" charset="0"/>
              <a:buChar char="•"/>
            </a:pPr>
            <a:r>
              <a:rPr lang="en-US" sz="2800" dirty="0">
                <a:latin typeface="Times New Roman" pitchFamily="18" charset="0"/>
                <a:cs typeface="Times New Roman" pitchFamily="18" charset="0"/>
              </a:rPr>
              <a:t>Cult</a:t>
            </a:r>
          </a:p>
          <a:p>
            <a:pPr marL="285750" indent="-285750">
              <a:buFont typeface="Arial" pitchFamily="34" charset="0"/>
              <a:buChar char="•"/>
            </a:pPr>
            <a:r>
              <a:rPr lang="en-US" sz="2800" dirty="0">
                <a:latin typeface="Times New Roman" pitchFamily="18" charset="0"/>
                <a:cs typeface="Times New Roman" pitchFamily="18" charset="0"/>
              </a:rPr>
              <a:t>Secular</a:t>
            </a:r>
          </a:p>
          <a:p>
            <a:pPr marL="285750" indent="-285750">
              <a:buFont typeface="Arial" pitchFamily="34" charset="0"/>
              <a:buChar char="•"/>
            </a:pPr>
            <a:r>
              <a:rPr lang="en-US" sz="2800" dirty="0">
                <a:latin typeface="Times New Roman" pitchFamily="18" charset="0"/>
                <a:cs typeface="Times New Roman" pitchFamily="18" charset="0"/>
              </a:rPr>
              <a:t>Fundamentalism</a:t>
            </a:r>
          </a:p>
        </p:txBody>
      </p:sp>
    </p:spTree>
    <p:extLst>
      <p:ext uri="{BB962C8B-B14F-4D97-AF65-F5344CB8AC3E}">
        <p14:creationId xmlns:p14="http://schemas.microsoft.com/office/powerpoint/2010/main" val="1145022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58" y="-43543"/>
            <a:ext cx="7620000" cy="1143000"/>
          </a:xfrm>
        </p:spPr>
        <p:txBody>
          <a:bodyPr/>
          <a:lstStyle/>
          <a:p>
            <a:r>
              <a:rPr lang="en-US" sz="4000" dirty="0" smtClean="0"/>
              <a:t>Religion – A Sociological Definition</a:t>
            </a:r>
            <a:endParaRPr lang="en-US" sz="4000" dirty="0"/>
          </a:p>
        </p:txBody>
      </p:sp>
      <p:sp>
        <p:nvSpPr>
          <p:cNvPr id="3" name="Content Placeholder 2"/>
          <p:cNvSpPr>
            <a:spLocks noGrp="1"/>
          </p:cNvSpPr>
          <p:nvPr>
            <p:ph idx="1"/>
          </p:nvPr>
        </p:nvSpPr>
        <p:spPr>
          <a:xfrm>
            <a:off x="4381500" y="914400"/>
            <a:ext cx="3886200" cy="2438400"/>
          </a:xfrm>
        </p:spPr>
        <p:txBody>
          <a:bodyPr>
            <a:normAutofit/>
          </a:bodyPr>
          <a:lstStyle/>
          <a:p>
            <a:pPr marL="114300" indent="0" algn="ctr">
              <a:buNone/>
            </a:pPr>
            <a:r>
              <a:rPr lang="en-US" sz="2800" b="1" u="sng" dirty="0" smtClean="0"/>
              <a:t>Sacred</a:t>
            </a:r>
          </a:p>
          <a:p>
            <a:pPr marL="114300" indent="0">
              <a:buNone/>
            </a:pPr>
            <a:r>
              <a:rPr lang="en-US" sz="2800" dirty="0" smtClean="0"/>
              <a:t>Anything that is part of the supernatural world and that inspires awe, respect, and reverence</a:t>
            </a:r>
            <a:endParaRPr lang="en-US" sz="2800" dirty="0"/>
          </a:p>
        </p:txBody>
      </p:sp>
      <p:sp>
        <p:nvSpPr>
          <p:cNvPr id="4" name="Content Placeholder 2"/>
          <p:cNvSpPr txBox="1">
            <a:spLocks/>
          </p:cNvSpPr>
          <p:nvPr/>
        </p:nvSpPr>
        <p:spPr>
          <a:xfrm>
            <a:off x="304800" y="914400"/>
            <a:ext cx="3810000" cy="2590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r>
              <a:rPr lang="en-US" sz="2800" b="1" u="sng" dirty="0" smtClean="0"/>
              <a:t>Profane</a:t>
            </a:r>
          </a:p>
          <a:p>
            <a:pPr marL="114300" indent="0">
              <a:buFont typeface="Arial" pitchFamily="34" charset="0"/>
              <a:buNone/>
            </a:pPr>
            <a:r>
              <a:rPr lang="en-US" sz="2800" dirty="0" smtClean="0"/>
              <a:t>Anything that is part of the ordinary world and thus commonplace and familiar.</a:t>
            </a:r>
            <a:endParaRPr lang="en-US" sz="2800" dirty="0"/>
          </a:p>
        </p:txBody>
      </p:sp>
      <p:sp>
        <p:nvSpPr>
          <p:cNvPr id="5" name="Content Placeholder 2"/>
          <p:cNvSpPr txBox="1">
            <a:spLocks/>
          </p:cNvSpPr>
          <p:nvPr/>
        </p:nvSpPr>
        <p:spPr>
          <a:xfrm>
            <a:off x="533400" y="5181600"/>
            <a:ext cx="7696200" cy="1524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800" b="1" u="sng" dirty="0" smtClean="0"/>
              <a:t>Religion: </a:t>
            </a:r>
            <a:r>
              <a:rPr lang="en-US" sz="2800" dirty="0" smtClean="0"/>
              <a:t> A system of roles and norms that is organized around the sacred realm and that binds people together in social groups</a:t>
            </a:r>
            <a:endParaRPr lang="en-US" sz="2800" dirty="0"/>
          </a:p>
        </p:txBody>
      </p:sp>
      <p:pic>
        <p:nvPicPr>
          <p:cNvPr id="2052" name="Picture 4" descr="https://encrypted-tbn2.gstatic.com/images?q=tbn:ANd9GcS9Up0TZBBvxuYqv8EdO04zWmNi_MebWZqGhmijDd8SXhxxYHy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29428"/>
            <a:ext cx="30384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229429"/>
            <a:ext cx="31242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906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smtClean="0"/>
              <a:t>Functions of Religion</a:t>
            </a:r>
            <a:endParaRPr lang="en-US" dirty="0"/>
          </a:p>
        </p:txBody>
      </p:sp>
      <p:sp>
        <p:nvSpPr>
          <p:cNvPr id="3" name="Content Placeholder 2"/>
          <p:cNvSpPr>
            <a:spLocks noGrp="1"/>
          </p:cNvSpPr>
          <p:nvPr>
            <p:ph idx="1"/>
          </p:nvPr>
        </p:nvSpPr>
        <p:spPr>
          <a:xfrm>
            <a:off x="533400" y="914400"/>
            <a:ext cx="4343400" cy="5800724"/>
          </a:xfrm>
        </p:spPr>
        <p:txBody>
          <a:bodyPr>
            <a:normAutofit/>
          </a:bodyPr>
          <a:lstStyle/>
          <a:p>
            <a:r>
              <a:rPr lang="en-US" sz="2800" b="1" dirty="0" smtClean="0">
                <a:solidFill>
                  <a:schemeClr val="accent1">
                    <a:lumMod val="75000"/>
                  </a:schemeClr>
                </a:solidFill>
              </a:rPr>
              <a:t>Social Cohesion: </a:t>
            </a:r>
            <a:r>
              <a:rPr lang="en-US" sz="2800" dirty="0" smtClean="0"/>
              <a:t>Encourages the strengthening of bonds among people.</a:t>
            </a:r>
            <a:endParaRPr lang="en-US" sz="1200" dirty="0" smtClean="0"/>
          </a:p>
          <a:p>
            <a:endParaRPr lang="en-US" sz="800" dirty="0" smtClean="0"/>
          </a:p>
          <a:p>
            <a:r>
              <a:rPr lang="en-US" sz="2800" b="1" dirty="0" smtClean="0">
                <a:solidFill>
                  <a:schemeClr val="accent1">
                    <a:lumMod val="75000"/>
                  </a:schemeClr>
                </a:solidFill>
              </a:rPr>
              <a:t>Social Control: </a:t>
            </a:r>
            <a:r>
              <a:rPr lang="en-US" sz="2800" dirty="0" smtClean="0"/>
              <a:t>Encourages conformity to the norms and values of society</a:t>
            </a:r>
          </a:p>
          <a:p>
            <a:endParaRPr lang="en-US" sz="800" dirty="0" smtClean="0"/>
          </a:p>
          <a:p>
            <a:r>
              <a:rPr lang="en-US" sz="2800" b="1" dirty="0" smtClean="0">
                <a:solidFill>
                  <a:schemeClr val="accent1">
                    <a:lumMod val="75000"/>
                  </a:schemeClr>
                </a:solidFill>
              </a:rPr>
              <a:t>Emotional Support: </a:t>
            </a:r>
            <a:r>
              <a:rPr lang="en-US" sz="2800" dirty="0" smtClean="0"/>
              <a:t>Provides comfort in times of personal suffering and natural disaster</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2971800"/>
            <a:ext cx="3193594" cy="167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4876799"/>
            <a:ext cx="3193594"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46629"/>
            <a:ext cx="319359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249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Belief Systems</a:t>
            </a:r>
            <a:endParaRPr lang="en-US" dirty="0"/>
          </a:p>
        </p:txBody>
      </p:sp>
      <p:sp>
        <p:nvSpPr>
          <p:cNvPr id="3" name="Content Placeholder 2"/>
          <p:cNvSpPr>
            <a:spLocks noGrp="1"/>
          </p:cNvSpPr>
          <p:nvPr>
            <p:ph idx="1"/>
          </p:nvPr>
        </p:nvSpPr>
        <p:spPr>
          <a:xfrm>
            <a:off x="381000" y="1905000"/>
            <a:ext cx="7620000" cy="4800600"/>
          </a:xfrm>
        </p:spPr>
        <p:txBody>
          <a:bodyPr>
            <a:normAutofit lnSpcReduction="10000"/>
          </a:bodyPr>
          <a:lstStyle/>
          <a:p>
            <a:pPr marL="114300" indent="0">
              <a:buNone/>
            </a:pPr>
            <a:r>
              <a:rPr lang="en-US" sz="4400" dirty="0" smtClean="0"/>
              <a:t>Animism</a:t>
            </a:r>
          </a:p>
          <a:p>
            <a:pPr marL="114300" indent="0">
              <a:buNone/>
            </a:pPr>
            <a:r>
              <a:rPr lang="en-US" sz="2400" dirty="0"/>
              <a:t>the belief in </a:t>
            </a:r>
            <a:r>
              <a:rPr lang="en-US" sz="2400" dirty="0" smtClean="0"/>
              <a:t>a  </a:t>
            </a:r>
            <a:r>
              <a:rPr lang="en-US" sz="2400" dirty="0"/>
              <a:t>supernatural </a:t>
            </a:r>
            <a:endParaRPr lang="en-US" sz="2400" dirty="0" smtClean="0"/>
          </a:p>
          <a:p>
            <a:pPr marL="114300" indent="0">
              <a:buNone/>
            </a:pPr>
            <a:r>
              <a:rPr lang="en-US" sz="2400" dirty="0" smtClean="0"/>
              <a:t>power</a:t>
            </a:r>
          </a:p>
          <a:p>
            <a:pPr marL="114300" indent="0">
              <a:buNone/>
            </a:pPr>
            <a:r>
              <a:rPr lang="en-US" sz="4400" dirty="0" smtClean="0"/>
              <a:t>Theism</a:t>
            </a:r>
          </a:p>
          <a:p>
            <a:pPr marL="114300" indent="0">
              <a:buNone/>
            </a:pPr>
            <a:r>
              <a:rPr lang="en-US" sz="2400" dirty="0"/>
              <a:t>belief in the existence </a:t>
            </a:r>
            <a:r>
              <a:rPr lang="en-US" sz="2400" dirty="0" smtClean="0"/>
              <a:t>of </a:t>
            </a:r>
            <a:r>
              <a:rPr lang="en-US" sz="2400" dirty="0"/>
              <a:t>a </a:t>
            </a:r>
            <a:endParaRPr lang="en-US" sz="2400" dirty="0" smtClean="0"/>
          </a:p>
          <a:p>
            <a:pPr marL="114300" indent="0">
              <a:buNone/>
            </a:pPr>
            <a:r>
              <a:rPr lang="en-US" sz="2400" dirty="0" smtClean="0"/>
              <a:t>god </a:t>
            </a:r>
            <a:r>
              <a:rPr lang="en-US" sz="2400" dirty="0"/>
              <a:t>or gods</a:t>
            </a:r>
            <a:endParaRPr lang="en-US" sz="2400" dirty="0" smtClean="0"/>
          </a:p>
          <a:p>
            <a:pPr marL="114300" indent="0">
              <a:buNone/>
            </a:pPr>
            <a:r>
              <a:rPr lang="en-US" sz="4400" dirty="0" err="1" smtClean="0"/>
              <a:t>Ethicalism</a:t>
            </a:r>
            <a:endParaRPr lang="en-US" sz="4400" dirty="0" smtClean="0"/>
          </a:p>
          <a:p>
            <a:pPr marL="114300" indent="0">
              <a:buNone/>
            </a:pPr>
            <a:r>
              <a:rPr lang="en-US" sz="2400" dirty="0" smtClean="0"/>
              <a:t>ethical </a:t>
            </a:r>
            <a:r>
              <a:rPr lang="en-US" sz="2400" dirty="0"/>
              <a:t>beliefs and </a:t>
            </a:r>
            <a:r>
              <a:rPr lang="en-US" sz="2400" dirty="0" smtClean="0"/>
              <a:t>behavior </a:t>
            </a:r>
            <a:r>
              <a:rPr lang="en-US" sz="2400" dirty="0"/>
              <a:t>generally</a:t>
            </a:r>
            <a:r>
              <a:rPr lang="en-US" sz="44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397192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11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Animism</a:t>
            </a:r>
            <a:endParaRPr lang="en-US" dirty="0"/>
          </a:p>
        </p:txBody>
      </p:sp>
      <p:sp>
        <p:nvSpPr>
          <p:cNvPr id="3" name="Content Placeholder 2"/>
          <p:cNvSpPr>
            <a:spLocks noGrp="1"/>
          </p:cNvSpPr>
          <p:nvPr>
            <p:ph idx="1"/>
          </p:nvPr>
        </p:nvSpPr>
        <p:spPr>
          <a:xfrm>
            <a:off x="228600" y="1371600"/>
            <a:ext cx="5334000" cy="4800600"/>
          </a:xfrm>
        </p:spPr>
        <p:txBody>
          <a:bodyPr>
            <a:normAutofit lnSpcReduction="10000"/>
          </a:bodyPr>
          <a:lstStyle/>
          <a:p>
            <a:r>
              <a:rPr lang="en-US" sz="3200" dirty="0" smtClean="0"/>
              <a:t>Belief that spirits actively influence human life</a:t>
            </a:r>
          </a:p>
          <a:p>
            <a:r>
              <a:rPr lang="en-US" sz="3200" dirty="0" smtClean="0"/>
              <a:t>Spirits are contained though out mother nature</a:t>
            </a:r>
          </a:p>
          <a:p>
            <a:r>
              <a:rPr lang="en-US" sz="3200" i="1" dirty="0" smtClean="0"/>
              <a:t>Spirits are not worshiped as gods, but are instead seen as supernatural forces that may issue assistance</a:t>
            </a:r>
          </a:p>
          <a:p>
            <a:r>
              <a:rPr lang="en-US" sz="3200" dirty="0" smtClean="0"/>
              <a:t>Example: Shamanism and </a:t>
            </a:r>
            <a:r>
              <a:rPr lang="en-US" sz="3200" dirty="0" err="1" smtClean="0"/>
              <a:t>Totemism</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3071051"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969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Theism</a:t>
            </a:r>
            <a:endParaRPr lang="en-US" dirty="0"/>
          </a:p>
        </p:txBody>
      </p:sp>
      <p:sp>
        <p:nvSpPr>
          <p:cNvPr id="3" name="Content Placeholder 2"/>
          <p:cNvSpPr>
            <a:spLocks noGrp="1"/>
          </p:cNvSpPr>
          <p:nvPr>
            <p:ph idx="1"/>
          </p:nvPr>
        </p:nvSpPr>
        <p:spPr>
          <a:xfrm>
            <a:off x="228600" y="1676400"/>
            <a:ext cx="7686676" cy="4800600"/>
          </a:xfrm>
        </p:spPr>
        <p:txBody>
          <a:bodyPr>
            <a:normAutofit lnSpcReduction="10000"/>
          </a:bodyPr>
          <a:lstStyle/>
          <a:p>
            <a:r>
              <a:rPr lang="en-US" sz="2800" dirty="0" smtClean="0"/>
              <a:t>A belief in a god or gods</a:t>
            </a:r>
          </a:p>
          <a:p>
            <a:r>
              <a:rPr lang="en-US" sz="2800" dirty="0" smtClean="0">
                <a:solidFill>
                  <a:schemeClr val="accent1">
                    <a:lumMod val="75000"/>
                  </a:schemeClr>
                </a:solidFill>
              </a:rPr>
              <a:t>Monotheism</a:t>
            </a:r>
          </a:p>
          <a:p>
            <a:pPr lvl="1"/>
            <a:r>
              <a:rPr lang="en-US" sz="2800" dirty="0" smtClean="0"/>
              <a:t>A belief in one god, who is usually the creator and moral authority</a:t>
            </a:r>
          </a:p>
          <a:p>
            <a:pPr lvl="1"/>
            <a:r>
              <a:rPr lang="en-US" sz="2800" dirty="0" smtClean="0"/>
              <a:t>Examples: Judaism, Christianity, and Islam</a:t>
            </a:r>
          </a:p>
          <a:p>
            <a:r>
              <a:rPr lang="en-US" sz="2800" dirty="0" smtClean="0">
                <a:solidFill>
                  <a:schemeClr val="accent1">
                    <a:lumMod val="75000"/>
                  </a:schemeClr>
                </a:solidFill>
              </a:rPr>
              <a:t>Polytheism</a:t>
            </a:r>
          </a:p>
          <a:p>
            <a:pPr lvl="1"/>
            <a:r>
              <a:rPr lang="en-US" sz="2800" dirty="0" smtClean="0"/>
              <a:t>A belief in a number of gods.</a:t>
            </a:r>
          </a:p>
          <a:p>
            <a:pPr lvl="1"/>
            <a:r>
              <a:rPr lang="en-US" sz="2800" dirty="0" smtClean="0"/>
              <a:t>Usually centers on one powerful god with lesser gods</a:t>
            </a:r>
          </a:p>
          <a:p>
            <a:pPr lvl="1"/>
            <a:r>
              <a:rPr lang="en-US" sz="2800" dirty="0" smtClean="0"/>
              <a:t>Examples: Hinduism</a:t>
            </a:r>
            <a:r>
              <a:rPr lang="en-US" sz="2800" dirty="0"/>
              <a:t> </a:t>
            </a:r>
            <a:r>
              <a:rPr lang="en-US" sz="2800" dirty="0" smtClean="0"/>
              <a:t>or Greek/Roman Gods</a:t>
            </a:r>
          </a:p>
          <a:p>
            <a:pPr marL="11430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398"/>
            <a:ext cx="3190875" cy="254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439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Ethicalism</a:t>
            </a:r>
            <a:endParaRPr lang="en-US" dirty="0"/>
          </a:p>
        </p:txBody>
      </p:sp>
      <p:sp>
        <p:nvSpPr>
          <p:cNvPr id="3" name="Content Placeholder 2"/>
          <p:cNvSpPr>
            <a:spLocks noGrp="1"/>
          </p:cNvSpPr>
          <p:nvPr>
            <p:ph idx="1"/>
          </p:nvPr>
        </p:nvSpPr>
        <p:spPr>
          <a:xfrm>
            <a:off x="457200" y="1371600"/>
            <a:ext cx="4800600" cy="4800600"/>
          </a:xfrm>
        </p:spPr>
        <p:txBody>
          <a:bodyPr>
            <a:normAutofit/>
          </a:bodyPr>
          <a:lstStyle/>
          <a:p>
            <a:r>
              <a:rPr lang="en-US" sz="3200" dirty="0" smtClean="0"/>
              <a:t>Based on the idea that moral principles have a sacred quality</a:t>
            </a:r>
          </a:p>
          <a:p>
            <a:r>
              <a:rPr lang="en-US" sz="3200" dirty="0" smtClean="0"/>
              <a:t>A set of principles such as truth, honor, and tolerance serve as a guide to living</a:t>
            </a:r>
          </a:p>
          <a:p>
            <a:r>
              <a:rPr lang="en-US" sz="3200" dirty="0" smtClean="0"/>
              <a:t>Examples: Buddhism, Confucianism, and Shinto</a:t>
            </a:r>
            <a:endParaRPr lang="en-U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05000"/>
            <a:ext cx="3048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650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595" y="609599"/>
            <a:ext cx="74676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78299" y="4114800"/>
            <a:ext cx="3898696" cy="646331"/>
          </a:xfrm>
          <a:prstGeom prst="rect">
            <a:avLst/>
          </a:prstGeom>
        </p:spPr>
        <p:txBody>
          <a:bodyPr wrap="none">
            <a:spAutoFit/>
          </a:bodyPr>
          <a:lstStyle/>
          <a:p>
            <a:r>
              <a:rPr lang="en-US" dirty="0" smtClean="0"/>
              <a:t>(</a:t>
            </a:r>
            <a:r>
              <a:rPr lang="en-US" dirty="0" err="1" smtClean="0"/>
              <a:t>Ekklesia</a:t>
            </a:r>
            <a:r>
              <a:rPr lang="en-US" dirty="0" smtClean="0"/>
              <a:t>- a particular body of faithful </a:t>
            </a:r>
          </a:p>
          <a:p>
            <a:r>
              <a:rPr lang="en-US" dirty="0" smtClean="0"/>
              <a:t>People-</a:t>
            </a:r>
            <a:r>
              <a:rPr lang="en-US" dirty="0"/>
              <a:t>G</a:t>
            </a:r>
            <a:r>
              <a:rPr lang="en-US" dirty="0" smtClean="0"/>
              <a:t>reek term for </a:t>
            </a:r>
            <a:r>
              <a:rPr lang="en-US" dirty="0"/>
              <a:t>C</a:t>
            </a:r>
            <a:r>
              <a:rPr lang="en-US" dirty="0" smtClean="0"/>
              <a:t>hristian church)</a:t>
            </a:r>
            <a:endParaRPr lang="en-US" dirty="0"/>
          </a:p>
        </p:txBody>
      </p:sp>
    </p:spTree>
    <p:extLst>
      <p:ext uri="{BB962C8B-B14F-4D97-AF65-F5344CB8AC3E}">
        <p14:creationId xmlns:p14="http://schemas.microsoft.com/office/powerpoint/2010/main" val="1083243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77724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52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620000" cy="1143000"/>
          </a:xfrm>
        </p:spPr>
        <p:txBody>
          <a:bodyPr/>
          <a:lstStyle/>
          <a:p>
            <a:r>
              <a:rPr lang="en-US" dirty="0" smtClean="0"/>
              <a:t>The Family</a:t>
            </a:r>
            <a:endParaRPr lang="en-US" dirty="0"/>
          </a:p>
        </p:txBody>
      </p:sp>
      <p:sp>
        <p:nvSpPr>
          <p:cNvPr id="9" name="TextBox 8"/>
          <p:cNvSpPr txBox="1"/>
          <p:nvPr/>
        </p:nvSpPr>
        <p:spPr>
          <a:xfrm>
            <a:off x="182338" y="3339508"/>
            <a:ext cx="7315200" cy="584775"/>
          </a:xfrm>
          <a:prstGeom prst="rect">
            <a:avLst/>
          </a:prstGeom>
          <a:noFill/>
        </p:spPr>
        <p:txBody>
          <a:bodyPr wrap="square" rtlCol="0">
            <a:spAutoFit/>
          </a:bodyPr>
          <a:lstStyle/>
          <a:p>
            <a:pPr algn="ctr"/>
            <a:r>
              <a:rPr lang="en-US" sz="3200" b="1" u="sng" dirty="0" smtClean="0"/>
              <a:t>Vocabulary</a:t>
            </a:r>
            <a:endParaRPr lang="en-US" sz="3200" b="1" u="sng" dirty="0"/>
          </a:p>
        </p:txBody>
      </p:sp>
      <p:pic>
        <p:nvPicPr>
          <p:cNvPr id="10" name="Picture 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469" y="6187775"/>
            <a:ext cx="542925" cy="532189"/>
          </a:xfrm>
          <a:prstGeom prst="rect">
            <a:avLst/>
          </a:prstGeom>
        </p:spPr>
      </p:pic>
      <p:sp>
        <p:nvSpPr>
          <p:cNvPr id="4" name="Rectangle 3"/>
          <p:cNvSpPr/>
          <p:nvPr/>
        </p:nvSpPr>
        <p:spPr>
          <a:xfrm>
            <a:off x="4355194" y="4025716"/>
            <a:ext cx="4572000" cy="2246769"/>
          </a:xfrm>
          <a:prstGeom prst="rect">
            <a:avLst/>
          </a:prstGeom>
        </p:spPr>
        <p:txBody>
          <a:bodyPr>
            <a:spAutoFit/>
          </a:bodyPr>
          <a:lstStyle/>
          <a:p>
            <a:pPr marL="457200" indent="-457200">
              <a:buFont typeface="Arial" pitchFamily="34" charset="0"/>
              <a:buChar char="•"/>
            </a:pPr>
            <a:r>
              <a:rPr lang="en-US" sz="2800" dirty="0">
                <a:latin typeface="Times New Roman" pitchFamily="18" charset="0"/>
                <a:cs typeface="Times New Roman" pitchFamily="18" charset="0"/>
              </a:rPr>
              <a:t>Monogamy</a:t>
            </a:r>
          </a:p>
          <a:p>
            <a:pPr marL="457200" indent="-457200">
              <a:buFont typeface="Arial" pitchFamily="34" charset="0"/>
              <a:buChar char="•"/>
            </a:pPr>
            <a:r>
              <a:rPr lang="en-US" sz="2800" dirty="0">
                <a:latin typeface="Times New Roman" pitchFamily="18" charset="0"/>
                <a:cs typeface="Times New Roman" pitchFamily="18" charset="0"/>
              </a:rPr>
              <a:t>Polygamy</a:t>
            </a:r>
          </a:p>
          <a:p>
            <a:pPr marL="457200" indent="-457200">
              <a:buFont typeface="Arial" pitchFamily="34" charset="0"/>
              <a:buChar char="•"/>
            </a:pPr>
            <a:r>
              <a:rPr lang="en-US" sz="2800" dirty="0" err="1">
                <a:latin typeface="Times New Roman" pitchFamily="18" charset="0"/>
                <a:cs typeface="Times New Roman" pitchFamily="18" charset="0"/>
              </a:rPr>
              <a:t>Heterogamy</a:t>
            </a:r>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Dual-earner families</a:t>
            </a:r>
          </a:p>
          <a:p>
            <a:pPr marL="457200" indent="-457200">
              <a:buFont typeface="Arial" pitchFamily="34" charset="0"/>
              <a:buChar char="•"/>
            </a:pPr>
            <a:r>
              <a:rPr lang="en-US" sz="2800" dirty="0">
                <a:latin typeface="Times New Roman" pitchFamily="18" charset="0"/>
                <a:cs typeface="Times New Roman" pitchFamily="18" charset="0"/>
              </a:rPr>
              <a:t>Sandwich generation</a:t>
            </a:r>
          </a:p>
        </p:txBody>
      </p:sp>
      <p:sp>
        <p:nvSpPr>
          <p:cNvPr id="3" name="Rectangle 2"/>
          <p:cNvSpPr/>
          <p:nvPr/>
        </p:nvSpPr>
        <p:spPr>
          <a:xfrm>
            <a:off x="152401" y="995294"/>
            <a:ext cx="8333014" cy="1815882"/>
          </a:xfrm>
          <a:prstGeom prst="rect">
            <a:avLst/>
          </a:prstGeom>
        </p:spPr>
        <p:txBody>
          <a:bodyPr wrap="square">
            <a:spAutoFit/>
          </a:bodyPr>
          <a:lstStyle/>
          <a:p>
            <a:r>
              <a:rPr lang="en-US" sz="2800" b="1" dirty="0" smtClean="0"/>
              <a:t>Q: </a:t>
            </a:r>
          </a:p>
          <a:p>
            <a:r>
              <a:rPr lang="en-US" sz="2800" b="1" dirty="0"/>
              <a:t>According to sociology, what are the functions of a family?</a:t>
            </a:r>
          </a:p>
          <a:p>
            <a:r>
              <a:rPr lang="en-US" sz="2800" b="1" dirty="0"/>
              <a:t>How has the family changed?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98730"/>
            <a:ext cx="4676775"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622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504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5299"/>
            <a:ext cx="7620000" cy="1143000"/>
          </a:xfrm>
        </p:spPr>
        <p:txBody>
          <a:bodyPr/>
          <a:lstStyle/>
          <a:p>
            <a:r>
              <a:rPr lang="en-US" dirty="0" smtClean="0"/>
              <a:t>The Economy</a:t>
            </a:r>
            <a:endParaRPr lang="en-US" dirty="0"/>
          </a:p>
        </p:txBody>
      </p:sp>
      <p:sp>
        <p:nvSpPr>
          <p:cNvPr id="5" name="Rectangle 4"/>
          <p:cNvSpPr/>
          <p:nvPr/>
        </p:nvSpPr>
        <p:spPr>
          <a:xfrm>
            <a:off x="381000" y="1345791"/>
            <a:ext cx="8039100" cy="954107"/>
          </a:xfrm>
          <a:prstGeom prst="rect">
            <a:avLst/>
          </a:prstGeom>
        </p:spPr>
        <p:txBody>
          <a:bodyPr wrap="square">
            <a:spAutoFit/>
          </a:bodyPr>
          <a:lstStyle/>
          <a:p>
            <a:r>
              <a:rPr lang="en-US" sz="2800" b="1" dirty="0" smtClean="0"/>
              <a:t>Q: </a:t>
            </a:r>
          </a:p>
          <a:p>
            <a:r>
              <a:rPr lang="en-US" sz="2800" b="1" dirty="0" smtClean="0"/>
              <a:t>1) </a:t>
            </a:r>
            <a:r>
              <a:rPr lang="en-US" sz="2800" b="1" dirty="0"/>
              <a:t>How is human interaction affected by economics?</a:t>
            </a:r>
          </a:p>
        </p:txBody>
      </p:sp>
      <p:sp>
        <p:nvSpPr>
          <p:cNvPr id="8" name="Rectangle 7"/>
          <p:cNvSpPr/>
          <p:nvPr/>
        </p:nvSpPr>
        <p:spPr>
          <a:xfrm>
            <a:off x="454252" y="2771201"/>
            <a:ext cx="3931784" cy="3970318"/>
          </a:xfrm>
          <a:prstGeom prst="rect">
            <a:avLst/>
          </a:prstGeom>
        </p:spPr>
        <p:txBody>
          <a:bodyPr wrap="square">
            <a:spAutoFit/>
          </a:bodyPr>
          <a:lstStyle/>
          <a:p>
            <a:pPr marL="285750" indent="-285750">
              <a:buFont typeface="Arial" pitchFamily="34" charset="0"/>
              <a:buChar char="•"/>
            </a:pPr>
            <a:r>
              <a:rPr lang="en-US" sz="2800" dirty="0">
                <a:latin typeface="Times New Roman" pitchFamily="18" charset="0"/>
                <a:cs typeface="Times New Roman" pitchFamily="18" charset="0"/>
              </a:rPr>
              <a:t>Factors of production</a:t>
            </a:r>
          </a:p>
          <a:p>
            <a:pPr marL="285750" indent="-285750">
              <a:buFont typeface="Arial" pitchFamily="34" charset="0"/>
              <a:buChar char="•"/>
            </a:pPr>
            <a:r>
              <a:rPr lang="en-US" sz="2800" dirty="0">
                <a:latin typeface="Times New Roman" pitchFamily="18" charset="0"/>
                <a:cs typeface="Times New Roman" pitchFamily="18" charset="0"/>
              </a:rPr>
              <a:t>Primary sector</a:t>
            </a:r>
          </a:p>
          <a:p>
            <a:pPr marL="285750" indent="-285750">
              <a:buFont typeface="Arial" pitchFamily="34" charset="0"/>
              <a:buChar char="•"/>
            </a:pPr>
            <a:r>
              <a:rPr lang="en-US" sz="2800" dirty="0">
                <a:latin typeface="Times New Roman" pitchFamily="18" charset="0"/>
                <a:cs typeface="Times New Roman" pitchFamily="18" charset="0"/>
              </a:rPr>
              <a:t>Secondary sector</a:t>
            </a:r>
          </a:p>
          <a:p>
            <a:pPr marL="285750" indent="-285750">
              <a:buFont typeface="Arial" pitchFamily="34" charset="0"/>
              <a:buChar char="•"/>
            </a:pPr>
            <a:r>
              <a:rPr lang="en-US" sz="2800" dirty="0">
                <a:latin typeface="Times New Roman" pitchFamily="18" charset="0"/>
                <a:cs typeface="Times New Roman" pitchFamily="18" charset="0"/>
              </a:rPr>
              <a:t>Tertiary sector</a:t>
            </a:r>
          </a:p>
          <a:p>
            <a:pPr marL="285750" indent="-285750">
              <a:buFont typeface="Arial" pitchFamily="34" charset="0"/>
              <a:buChar char="•"/>
            </a:pPr>
            <a:r>
              <a:rPr lang="en-US" sz="2800" dirty="0">
                <a:latin typeface="Times New Roman" pitchFamily="18" charset="0"/>
                <a:cs typeface="Times New Roman" pitchFamily="18" charset="0"/>
              </a:rPr>
              <a:t>Capitalism</a:t>
            </a:r>
          </a:p>
          <a:p>
            <a:pPr marL="285750" indent="-285750">
              <a:buFont typeface="Arial" pitchFamily="34" charset="0"/>
              <a:buChar char="•"/>
            </a:pPr>
            <a:r>
              <a:rPr lang="en-US" sz="2800" dirty="0">
                <a:latin typeface="Times New Roman" pitchFamily="18" charset="0"/>
                <a:cs typeface="Times New Roman" pitchFamily="18" charset="0"/>
              </a:rPr>
              <a:t>Socialism</a:t>
            </a:r>
          </a:p>
          <a:p>
            <a:pPr marL="285750" indent="-285750">
              <a:buFont typeface="Arial" pitchFamily="34" charset="0"/>
              <a:buChar char="•"/>
            </a:pPr>
            <a:r>
              <a:rPr lang="en-US" sz="2800" dirty="0">
                <a:latin typeface="Times New Roman" pitchFamily="18" charset="0"/>
                <a:cs typeface="Times New Roman" pitchFamily="18" charset="0"/>
              </a:rPr>
              <a:t>Communism</a:t>
            </a:r>
          </a:p>
          <a:p>
            <a:pPr marL="285750" indent="-285750">
              <a:buFont typeface="Arial" pitchFamily="34" charset="0"/>
              <a:buChar char="•"/>
            </a:pPr>
            <a:r>
              <a:rPr lang="en-US" sz="2800" dirty="0">
                <a:latin typeface="Times New Roman" pitchFamily="18" charset="0"/>
                <a:cs typeface="Times New Roman" pitchFamily="18" charset="0"/>
              </a:rPr>
              <a:t>Law of supply</a:t>
            </a:r>
          </a:p>
          <a:p>
            <a:pPr marL="285750" indent="-285750">
              <a:buFont typeface="Arial" pitchFamily="34" charset="0"/>
              <a:buChar char="•"/>
            </a:pPr>
            <a:r>
              <a:rPr lang="en-US" sz="2800" dirty="0">
                <a:latin typeface="Times New Roman" pitchFamily="18" charset="0"/>
                <a:cs typeface="Times New Roman" pitchFamily="18" charset="0"/>
              </a:rPr>
              <a:t>Law of demand</a:t>
            </a:r>
          </a:p>
        </p:txBody>
      </p:sp>
      <p:sp>
        <p:nvSpPr>
          <p:cNvPr id="9" name="TextBox 8"/>
          <p:cNvSpPr txBox="1"/>
          <p:nvPr/>
        </p:nvSpPr>
        <p:spPr>
          <a:xfrm>
            <a:off x="533400" y="2287484"/>
            <a:ext cx="7315200" cy="584775"/>
          </a:xfrm>
          <a:prstGeom prst="rect">
            <a:avLst/>
          </a:prstGeom>
          <a:noFill/>
        </p:spPr>
        <p:txBody>
          <a:bodyPr wrap="square" rtlCol="0">
            <a:spAutoFit/>
          </a:bodyPr>
          <a:lstStyle/>
          <a:p>
            <a:pPr algn="ctr"/>
            <a:r>
              <a:rPr lang="en-US" sz="3200" b="1" u="sng" dirty="0" smtClean="0"/>
              <a:t>Vocabulary</a:t>
            </a:r>
            <a:endParaRPr lang="en-US" sz="3200" b="1" u="sng" dirty="0"/>
          </a:p>
        </p:txBody>
      </p:sp>
      <p:pic>
        <p:nvPicPr>
          <p:cNvPr id="10" name="Picture 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469" y="6187775"/>
            <a:ext cx="542925" cy="532189"/>
          </a:xfrm>
          <a:prstGeom prst="rect">
            <a:avLst/>
          </a:prstGeom>
        </p:spPr>
      </p:pic>
      <p:sp>
        <p:nvSpPr>
          <p:cNvPr id="4" name="Rectangle 3"/>
          <p:cNvSpPr/>
          <p:nvPr/>
        </p:nvSpPr>
        <p:spPr>
          <a:xfrm>
            <a:off x="4572000" y="2872259"/>
            <a:ext cx="4572000" cy="3539430"/>
          </a:xfrm>
          <a:prstGeom prst="rect">
            <a:avLst/>
          </a:prstGeom>
        </p:spPr>
        <p:txBody>
          <a:bodyPr>
            <a:spAutoFit/>
          </a:bodyPr>
          <a:lstStyle/>
          <a:p>
            <a:pPr marL="457200" indent="-457200">
              <a:buFont typeface="Arial" pitchFamily="34" charset="0"/>
              <a:buChar char="•"/>
            </a:pPr>
            <a:r>
              <a:rPr lang="en-US" sz="2800" dirty="0">
                <a:latin typeface="Times New Roman" pitchFamily="18" charset="0"/>
                <a:cs typeface="Times New Roman" pitchFamily="18" charset="0"/>
              </a:rPr>
              <a:t>Laissez-fair capitalism</a:t>
            </a:r>
          </a:p>
          <a:p>
            <a:pPr marL="457200" indent="-457200">
              <a:buFont typeface="Arial" pitchFamily="34" charset="0"/>
              <a:buChar char="•"/>
            </a:pPr>
            <a:r>
              <a:rPr lang="en-US" sz="2800" dirty="0">
                <a:latin typeface="Times New Roman" pitchFamily="18" charset="0"/>
                <a:cs typeface="Times New Roman" pitchFamily="18" charset="0"/>
              </a:rPr>
              <a:t>Corporation</a:t>
            </a:r>
          </a:p>
          <a:p>
            <a:pPr marL="457200" indent="-457200">
              <a:buFont typeface="Arial" pitchFamily="34" charset="0"/>
              <a:buChar char="•"/>
            </a:pPr>
            <a:r>
              <a:rPr lang="en-US" sz="2800" dirty="0">
                <a:latin typeface="Times New Roman" pitchFamily="18" charset="0"/>
                <a:cs typeface="Times New Roman" pitchFamily="18" charset="0"/>
              </a:rPr>
              <a:t>Protectionism</a:t>
            </a:r>
          </a:p>
          <a:p>
            <a:pPr marL="457200" indent="-457200">
              <a:buFont typeface="Arial" pitchFamily="34" charset="0"/>
              <a:buChar char="•"/>
            </a:pPr>
            <a:r>
              <a:rPr lang="en-US" sz="2800" dirty="0">
                <a:latin typeface="Times New Roman" pitchFamily="18" charset="0"/>
                <a:cs typeface="Times New Roman" pitchFamily="18" charset="0"/>
              </a:rPr>
              <a:t>Free trade</a:t>
            </a:r>
          </a:p>
          <a:p>
            <a:pPr marL="457200" indent="-457200">
              <a:buFont typeface="Arial" pitchFamily="34" charset="0"/>
              <a:buChar char="•"/>
            </a:pPr>
            <a:r>
              <a:rPr lang="en-US" sz="2800" dirty="0">
                <a:latin typeface="Times New Roman" pitchFamily="18" charset="0"/>
                <a:cs typeface="Times New Roman" pitchFamily="18" charset="0"/>
              </a:rPr>
              <a:t>Adam Smith</a:t>
            </a:r>
          </a:p>
          <a:p>
            <a:pPr marL="457200" indent="-457200">
              <a:buFont typeface="Arial" pitchFamily="34" charset="0"/>
              <a:buChar char="•"/>
            </a:pPr>
            <a:r>
              <a:rPr lang="en-US" sz="2800" dirty="0">
                <a:latin typeface="Times New Roman" pitchFamily="18" charset="0"/>
                <a:cs typeface="Times New Roman" pitchFamily="18" charset="0"/>
              </a:rPr>
              <a:t>Karl Marx</a:t>
            </a:r>
          </a:p>
          <a:p>
            <a:pPr marL="457200" indent="-457200">
              <a:buFont typeface="Arial" pitchFamily="34" charset="0"/>
              <a:buChar char="•"/>
            </a:pPr>
            <a:r>
              <a:rPr lang="en-US" sz="2800" dirty="0">
                <a:latin typeface="Times New Roman" pitchFamily="18" charset="0"/>
                <a:cs typeface="Times New Roman" pitchFamily="18" charset="0"/>
              </a:rPr>
              <a:t>John Maynard Keynes</a:t>
            </a:r>
          </a:p>
          <a:p>
            <a:pPr marL="457200" indent="-457200">
              <a:buFont typeface="Arial" pitchFamily="34" charset="0"/>
              <a:buChar char="•"/>
            </a:pPr>
            <a:r>
              <a:rPr lang="en-US" sz="2800" dirty="0">
                <a:latin typeface="Times New Roman" pitchFamily="18" charset="0"/>
                <a:cs typeface="Times New Roman" pitchFamily="18" charset="0"/>
              </a:rPr>
              <a:t>Milton Friedman</a:t>
            </a:r>
          </a:p>
        </p:txBody>
      </p:sp>
    </p:spTree>
    <p:extLst>
      <p:ext uri="{BB962C8B-B14F-4D97-AF65-F5344CB8AC3E}">
        <p14:creationId xmlns:p14="http://schemas.microsoft.com/office/powerpoint/2010/main" val="1145022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620000" cy="1143000"/>
          </a:xfrm>
        </p:spPr>
        <p:txBody>
          <a:bodyPr/>
          <a:lstStyle/>
          <a:p>
            <a:r>
              <a:rPr lang="en-US" sz="4000" dirty="0" smtClean="0"/>
              <a:t>Economic Institutions and Scarcity</a:t>
            </a:r>
            <a:endParaRPr lang="en-US" sz="4000" dirty="0"/>
          </a:p>
        </p:txBody>
      </p:sp>
      <p:sp>
        <p:nvSpPr>
          <p:cNvPr id="4" name="Content Placeholder 3"/>
          <p:cNvSpPr>
            <a:spLocks noGrp="1"/>
          </p:cNvSpPr>
          <p:nvPr>
            <p:ph idx="1"/>
          </p:nvPr>
        </p:nvSpPr>
        <p:spPr>
          <a:xfrm>
            <a:off x="401639" y="1524000"/>
            <a:ext cx="7620000" cy="685800"/>
          </a:xfrm>
        </p:spPr>
        <p:txBody>
          <a:bodyPr>
            <a:normAutofit/>
          </a:bodyPr>
          <a:lstStyle/>
          <a:p>
            <a:pPr marL="114300" indent="0" algn="ctr">
              <a:buNone/>
            </a:pPr>
            <a:r>
              <a:rPr lang="en-US" sz="3200" dirty="0" smtClean="0"/>
              <a:t>Scarcity = Needs/Wants vs. Resources</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09863"/>
            <a:ext cx="76200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s://encrypted-tbn2.gstatic.com/images?q=tbn:ANd9GcTSmxSkKmrqN7yKRF509gtmG7qYG7Lgnk7yWWmKIGWe8H4BK0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82837"/>
            <a:ext cx="25908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925" y="2382837"/>
            <a:ext cx="1790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1996" y="241141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3"/>
          <p:cNvSpPr txBox="1">
            <a:spLocks/>
          </p:cNvSpPr>
          <p:nvPr/>
        </p:nvSpPr>
        <p:spPr>
          <a:xfrm>
            <a:off x="457200" y="4419600"/>
            <a:ext cx="7772400" cy="2209800"/>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00" dirty="0" smtClean="0"/>
              <a:t>What goods and services should be produced?</a:t>
            </a:r>
          </a:p>
          <a:p>
            <a:r>
              <a:rPr lang="en-US" sz="3200" dirty="0" smtClean="0"/>
              <a:t>How should these goods and services be produced?</a:t>
            </a:r>
          </a:p>
          <a:p>
            <a:r>
              <a:rPr lang="en-US" sz="3200" dirty="0" smtClean="0"/>
              <a:t>For whom </a:t>
            </a:r>
            <a:r>
              <a:rPr lang="en-US" sz="3200" dirty="0"/>
              <a:t>s</a:t>
            </a:r>
            <a:r>
              <a:rPr lang="en-US" sz="3200" dirty="0" smtClean="0"/>
              <a:t>hould these goods and services be produced?</a:t>
            </a:r>
            <a:endParaRPr lang="en-US" sz="3200" dirty="0"/>
          </a:p>
        </p:txBody>
      </p:sp>
    </p:spTree>
    <p:extLst>
      <p:ext uri="{BB962C8B-B14F-4D97-AF65-F5344CB8AC3E}">
        <p14:creationId xmlns:p14="http://schemas.microsoft.com/office/powerpoint/2010/main" val="1381452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sz="quarter"/>
          </p:nvPr>
        </p:nvSpPr>
        <p:spPr>
          <a:xfrm>
            <a:off x="381000" y="-228600"/>
            <a:ext cx="8229600" cy="1417638"/>
          </a:xfrm>
        </p:spPr>
        <p:txBody>
          <a:bodyPr/>
          <a:lstStyle/>
          <a:p>
            <a:pPr eaLnBrk="1" hangingPunct="1">
              <a:defRPr/>
            </a:pPr>
            <a:r>
              <a:rPr lang="en-US" dirty="0" smtClean="0"/>
              <a:t>Factors of Production</a:t>
            </a:r>
          </a:p>
        </p:txBody>
      </p:sp>
      <p:pic>
        <p:nvPicPr>
          <p:cNvPr id="16387" name="Picture 5" descr="Coal_Hands"/>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304800" y="4448628"/>
            <a:ext cx="1752600" cy="12663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8" descr="Redwood Forest, photo credit: John Birchard"/>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81000" y="2209800"/>
            <a:ext cx="1473887" cy="184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11" descr="A chinese construction worker in the shadow of a high rise">
            <a:hlinkClick r:id="rId4" tooltip="A chinese construction worker in the shadow of a high rise"/>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435434" y="2216433"/>
            <a:ext cx="1317416" cy="17463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0" name="Picture 14" descr="07572_Construction_Worker"/>
          <p:cNvPicPr>
            <a:picLocks noGrp="1" noChangeAspect="1" noChangeArrowheads="1"/>
          </p:cNvPicPr>
          <p:nvPr>
            <p:ph sz="quarter" idx="4"/>
          </p:nvPr>
        </p:nvPicPr>
        <p:blipFill>
          <a:blip r:embed="rId6" cstate="print">
            <a:extLst>
              <a:ext uri="{28A0092B-C50C-407E-A947-70E740481C1C}">
                <a14:useLocalDpi xmlns:a14="http://schemas.microsoft.com/office/drawing/2010/main" val="0"/>
              </a:ext>
            </a:extLst>
          </a:blip>
          <a:srcRect/>
          <a:stretch>
            <a:fillRect/>
          </a:stretch>
        </p:blipFill>
        <p:spPr>
          <a:xfrm>
            <a:off x="2286000" y="4267200"/>
            <a:ext cx="188579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17" descr="GigabyteFactory_buil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6638" y="2288098"/>
            <a:ext cx="1883159" cy="152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1" descr="Euro Dol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9573" y="4267200"/>
            <a:ext cx="1677291"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22"/>
          <p:cNvSpPr txBox="1">
            <a:spLocks noChangeArrowheads="1"/>
          </p:cNvSpPr>
          <p:nvPr/>
        </p:nvSpPr>
        <p:spPr bwMode="auto">
          <a:xfrm>
            <a:off x="228600" y="1229771"/>
            <a:ext cx="1676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ahoma" pitchFamily="34" charset="0"/>
                <a:cs typeface="Arial" pitchFamily="34" charset="0"/>
              </a:defRPr>
            </a:lvl1pPr>
            <a:lvl2pPr marL="742950" indent="-285750" eaLnBrk="0" hangingPunct="0">
              <a:defRPr sz="3200">
                <a:solidFill>
                  <a:schemeClr val="tx1"/>
                </a:solidFill>
                <a:latin typeface="Tahoma" pitchFamily="34" charset="0"/>
                <a:cs typeface="Arial" pitchFamily="34" charset="0"/>
              </a:defRPr>
            </a:lvl2pPr>
            <a:lvl3pPr marL="1143000" indent="-228600" eaLnBrk="0" hangingPunct="0">
              <a:defRPr sz="3200">
                <a:solidFill>
                  <a:schemeClr val="tx1"/>
                </a:solidFill>
                <a:latin typeface="Tahoma" pitchFamily="34" charset="0"/>
                <a:cs typeface="Arial" pitchFamily="34" charset="0"/>
              </a:defRPr>
            </a:lvl3pPr>
            <a:lvl4pPr marL="1600200" indent="-228600" eaLnBrk="0" hangingPunct="0">
              <a:defRPr sz="3200">
                <a:solidFill>
                  <a:schemeClr val="tx1"/>
                </a:solidFill>
                <a:latin typeface="Tahoma" pitchFamily="34" charset="0"/>
                <a:cs typeface="Arial" pitchFamily="34" charset="0"/>
              </a:defRPr>
            </a:lvl4pPr>
            <a:lvl5pPr marL="2057400" indent="-228600" eaLnBrk="0" hangingPunct="0">
              <a:defRPr sz="32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9pPr>
          </a:lstStyle>
          <a:p>
            <a:pPr algn="ctr" eaLnBrk="1" hangingPunct="1">
              <a:spcBef>
                <a:spcPct val="50000"/>
              </a:spcBef>
              <a:buClrTx/>
              <a:buSzTx/>
              <a:buFontTx/>
              <a:buNone/>
            </a:pPr>
            <a:r>
              <a:rPr lang="en-US" sz="2000" dirty="0">
                <a:effectLst/>
              </a:rPr>
              <a:t>Raw Materials</a:t>
            </a:r>
          </a:p>
        </p:txBody>
      </p:sp>
      <p:sp>
        <p:nvSpPr>
          <p:cNvPr id="16394" name="Text Box 23"/>
          <p:cNvSpPr txBox="1">
            <a:spLocks noChangeArrowheads="1"/>
          </p:cNvSpPr>
          <p:nvPr/>
        </p:nvSpPr>
        <p:spPr bwMode="auto">
          <a:xfrm>
            <a:off x="2343150" y="1537547"/>
            <a:ext cx="1409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ahoma" pitchFamily="34" charset="0"/>
                <a:cs typeface="Arial" pitchFamily="34" charset="0"/>
              </a:defRPr>
            </a:lvl1pPr>
            <a:lvl2pPr marL="742950" indent="-285750" eaLnBrk="0" hangingPunct="0">
              <a:defRPr sz="3200">
                <a:solidFill>
                  <a:schemeClr val="tx1"/>
                </a:solidFill>
                <a:latin typeface="Tahoma" pitchFamily="34" charset="0"/>
                <a:cs typeface="Arial" pitchFamily="34" charset="0"/>
              </a:defRPr>
            </a:lvl2pPr>
            <a:lvl3pPr marL="1143000" indent="-228600" eaLnBrk="0" hangingPunct="0">
              <a:defRPr sz="3200">
                <a:solidFill>
                  <a:schemeClr val="tx1"/>
                </a:solidFill>
                <a:latin typeface="Tahoma" pitchFamily="34" charset="0"/>
                <a:cs typeface="Arial" pitchFamily="34" charset="0"/>
              </a:defRPr>
            </a:lvl3pPr>
            <a:lvl4pPr marL="1600200" indent="-228600" eaLnBrk="0" hangingPunct="0">
              <a:defRPr sz="3200">
                <a:solidFill>
                  <a:schemeClr val="tx1"/>
                </a:solidFill>
                <a:latin typeface="Tahoma" pitchFamily="34" charset="0"/>
                <a:cs typeface="Arial" pitchFamily="34" charset="0"/>
              </a:defRPr>
            </a:lvl4pPr>
            <a:lvl5pPr marL="2057400" indent="-228600" eaLnBrk="0" hangingPunct="0">
              <a:defRPr sz="32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9pPr>
          </a:lstStyle>
          <a:p>
            <a:pPr algn="ctr" eaLnBrk="1" hangingPunct="1">
              <a:spcBef>
                <a:spcPct val="50000"/>
              </a:spcBef>
              <a:buClrTx/>
              <a:buSzTx/>
              <a:buFontTx/>
              <a:buNone/>
            </a:pPr>
            <a:r>
              <a:rPr lang="en-US" sz="2000" dirty="0">
                <a:effectLst/>
              </a:rPr>
              <a:t>Labor</a:t>
            </a:r>
          </a:p>
        </p:txBody>
      </p:sp>
      <p:sp>
        <p:nvSpPr>
          <p:cNvPr id="16395" name="Text Box 24"/>
          <p:cNvSpPr txBox="1">
            <a:spLocks noChangeArrowheads="1"/>
          </p:cNvSpPr>
          <p:nvPr/>
        </p:nvSpPr>
        <p:spPr bwMode="auto">
          <a:xfrm>
            <a:off x="4373368" y="1537547"/>
            <a:ext cx="1409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ahoma" pitchFamily="34" charset="0"/>
                <a:cs typeface="Arial" pitchFamily="34" charset="0"/>
              </a:defRPr>
            </a:lvl1pPr>
            <a:lvl2pPr marL="742950" indent="-285750" eaLnBrk="0" hangingPunct="0">
              <a:defRPr sz="3200">
                <a:solidFill>
                  <a:schemeClr val="tx1"/>
                </a:solidFill>
                <a:latin typeface="Tahoma" pitchFamily="34" charset="0"/>
                <a:cs typeface="Arial" pitchFamily="34" charset="0"/>
              </a:defRPr>
            </a:lvl2pPr>
            <a:lvl3pPr marL="1143000" indent="-228600" eaLnBrk="0" hangingPunct="0">
              <a:defRPr sz="3200">
                <a:solidFill>
                  <a:schemeClr val="tx1"/>
                </a:solidFill>
                <a:latin typeface="Tahoma" pitchFamily="34" charset="0"/>
                <a:cs typeface="Arial" pitchFamily="34" charset="0"/>
              </a:defRPr>
            </a:lvl3pPr>
            <a:lvl4pPr marL="1600200" indent="-228600" eaLnBrk="0" hangingPunct="0">
              <a:defRPr sz="3200">
                <a:solidFill>
                  <a:schemeClr val="tx1"/>
                </a:solidFill>
                <a:latin typeface="Tahoma" pitchFamily="34" charset="0"/>
                <a:cs typeface="Arial" pitchFamily="34" charset="0"/>
              </a:defRPr>
            </a:lvl4pPr>
            <a:lvl5pPr marL="2057400" indent="-228600" eaLnBrk="0" hangingPunct="0">
              <a:defRPr sz="32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9pPr>
          </a:lstStyle>
          <a:p>
            <a:pPr algn="ctr" eaLnBrk="1" hangingPunct="1">
              <a:spcBef>
                <a:spcPct val="50000"/>
              </a:spcBef>
              <a:buClrTx/>
              <a:buSzTx/>
              <a:buFontTx/>
              <a:buNone/>
            </a:pPr>
            <a:r>
              <a:rPr lang="en-US" sz="2000" dirty="0">
                <a:effectLst/>
              </a:rPr>
              <a:t>Capital</a:t>
            </a:r>
          </a:p>
        </p:txBody>
      </p:sp>
      <p:sp>
        <p:nvSpPr>
          <p:cNvPr id="12" name="Text Box 24"/>
          <p:cNvSpPr txBox="1">
            <a:spLocks noChangeArrowheads="1"/>
          </p:cNvSpPr>
          <p:nvPr/>
        </p:nvSpPr>
        <p:spPr bwMode="auto">
          <a:xfrm>
            <a:off x="6172200" y="1537547"/>
            <a:ext cx="2285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ahoma" pitchFamily="34" charset="0"/>
                <a:cs typeface="Arial" pitchFamily="34" charset="0"/>
              </a:defRPr>
            </a:lvl1pPr>
            <a:lvl2pPr marL="742950" indent="-285750" eaLnBrk="0" hangingPunct="0">
              <a:defRPr sz="3200">
                <a:solidFill>
                  <a:schemeClr val="tx1"/>
                </a:solidFill>
                <a:latin typeface="Tahoma" pitchFamily="34" charset="0"/>
                <a:cs typeface="Arial" pitchFamily="34" charset="0"/>
              </a:defRPr>
            </a:lvl2pPr>
            <a:lvl3pPr marL="1143000" indent="-228600" eaLnBrk="0" hangingPunct="0">
              <a:defRPr sz="3200">
                <a:solidFill>
                  <a:schemeClr val="tx1"/>
                </a:solidFill>
                <a:latin typeface="Tahoma" pitchFamily="34" charset="0"/>
                <a:cs typeface="Arial" pitchFamily="34" charset="0"/>
              </a:defRPr>
            </a:lvl3pPr>
            <a:lvl4pPr marL="1600200" indent="-228600" eaLnBrk="0" hangingPunct="0">
              <a:defRPr sz="3200">
                <a:solidFill>
                  <a:schemeClr val="tx1"/>
                </a:solidFill>
                <a:latin typeface="Tahoma" pitchFamily="34" charset="0"/>
                <a:cs typeface="Arial" pitchFamily="34" charset="0"/>
              </a:defRPr>
            </a:lvl4pPr>
            <a:lvl5pPr marL="2057400" indent="-228600" eaLnBrk="0" hangingPunct="0">
              <a:defRPr sz="32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Tahoma" pitchFamily="34" charset="0"/>
                <a:cs typeface="Arial" pitchFamily="34" charset="0"/>
              </a:defRPr>
            </a:lvl9pPr>
          </a:lstStyle>
          <a:p>
            <a:pPr algn="ctr" eaLnBrk="1" hangingPunct="1">
              <a:spcBef>
                <a:spcPct val="50000"/>
              </a:spcBef>
              <a:buClrTx/>
              <a:buSzTx/>
              <a:buFontTx/>
              <a:buNone/>
            </a:pPr>
            <a:r>
              <a:rPr lang="en-US" sz="2000" dirty="0" smtClean="0">
                <a:effectLst/>
              </a:rPr>
              <a:t>Entrepreneurship</a:t>
            </a:r>
            <a:endParaRPr lang="en-US" sz="2000" dirty="0">
              <a:effectLst/>
            </a:endParaRPr>
          </a:p>
        </p:txBody>
      </p:sp>
      <p:sp>
        <p:nvSpPr>
          <p:cNvPr id="2" name="AutoShape 2" descr="data:image/jpeg;base64,/9j/4AAQSkZJRgABAQAAAQABAAD/2wCEAAkGBxQSEhUUExQVFhUXGB0bFxgYGBocGhsYIBscHh8dHBoYHCggHholHBcdITIiJSorLi4uIR8zODMtNygtLiwBCgoKDg0OGhAQGi4kICQuLiwsLCwsLCwsLCwxNCwsLCwsLC8vLCwsLy0sLC4vLCwtLCwsLCwsLCwsLCwsLSwsLP/AABEIAQMAwgMBIgACEQEDEQH/xAAcAAACAwEBAQEAAAAAAAAAAAAFBgMEBwIAAQj/xABLEAACAQIEAwUFBAUICQQDAQABAgMEEQAFEiEGMUETIlFhcQcygZGhFCNCsVJywdHwFTNigqKz4fEWJDU2Q3OSssIINFNjZISTF//EABoBAAIDAQEAAAAAAAAAAAAAAAABAgMEBQb/xAAzEQACAgEDAgMGBQMFAAAAAAAAAQIRAxIhMQRBEyJhBTJRgaHBQlJxkfAUI+EVM2KS0f/aAAwDAQACEQMRAD8A+eyyCMVb6ISh7Ft9KjbWm11xqoTAfivJVq6co0s0ek6w0L6WuFawJIPd35emMf8AZXlRzKSZZ6irAjjVl7OZgbkkG+q+2AOTewmOK0uqExhCw/TJAt190E38vrjN+CsiqKbOqhD9qalSJuzkmLsjE9lycgKW3bl4HwONNrInZCIyoY7XcEi3X3SDfAxwrUrBcWZSyJS9mI1eeLtCWDFVsiMQFBBO72544o82mm0rGsStpkZy2plukpisoBBsSpNydttjiSlyaeNaezxa6dDGt0fSyFUXfvXDXQG428sL2bZsuW1NJT69dRUhk/m7oDLPqDn70Mqh3It3rgHkedfmv+eh0H/T06q+3P8Ay+2n+WMc+dn7JBUAIhlMV9ZOlBIRckgjYX8sRJnsjJ3exJ+0CESAsYmBTUWFj0PdIudwd8XZMiYUsECOt4TEQzKbN2ZB3APW3jiL/RtnJaVomLTpIyLHZLIhS1iTdje5J8Btg8wQfTU7+LrnjavpfLI6fO3LrGRGT9pEDMhJUgwmW635MNlIJPXEzZuwoXqdK6lSRtO+m6lgOt/w4kg4e0dmqsojiqTMiheSsjgpt4PISD4WHTEIyKf7NJTNJFoZJFDBW1AuSQTdrG2rB5qE10zaquVfPG9/bbtwi/mNYY2gAAPayhDfoOzke487oMUqbOy0tSmlQsakxNf39F1kv+rILbeOLMuXTyGIyNFeKUSDQrC/3ciWN2PVwfgcUqbhTsxGVkbtAjrKWZyr9op1lULWS8ln2HTDblexCEenUak969ebb+yXz+Z7Lc9edYdKqkkgcOrXOiRVU2sDup1Bh4qRi3kFVNNrMnZaVkkjsisDqRyt7sx2NibY5peHdE8MwfdIuzkW2zkKFV/IgAjzFvDF/KKAwq4JB1SyScrWDuWt8L2wR1dwzSwaX4ff6bu/t8vWwXQZhUSBJdEZhZ3Uqtw6KpcByxNmuUAsAPe62xDQZxMwpnkWLRUqSoXVqT7syAMSbNsttgu+LVFk86aI+2TsUd27qkO6trIRiW02Be9wN9I5YioMhlT7OjyRlKZSE0owZvuzGC12IFlY3tzPhywlq2LJeB5uO9c8eavnen79yjHxVqo4Zwg7SV0QpvZSSNR8Qug6h+svjiapzeVe1e0XZxziLT3g5BKC4N7X+85W6Y7j4QVY1Ab70RRRk/g+7MepgvMMwiVSb8lXwxcpcijSSSVo4mlaUurlBqUEAAaiL7WPLxwLW+Rzl0itxXd7fNbeiq1fJTgzgtLUR6VCxqTE1/f0XWS/6r2G3jivl+emVITpCs4ftFPNXVA1hvyIII8iMS0/C2gRsrsZAriUlnKv2inWVQsQl5LPsOmPq8PaZInD2KQ9m4ts5CaVbnsQLjzFvDDWshL+k3r4bc8pNfXZ/r8FYNXP2YxgyU8Ounil+9J3aTVdV742Gnz54mlzSTt3jXsroygRsSJJEIUl0JIFhqO1j7p3xPTZLLCUKNEdNPFCdaMd49XeFmHPVyx9zDKZZNSs6GMyK4LIS6WKkqhvbmux6XPPC81BJ9Nr2qq9fTtV/Hv+jTL7LiF1xaZcQuuLjmIq2x7E1sfcAyesH3b/AKjfkcfnn2a57LRrWyQwSSt9n95QCsRFyHkB/ADv8Dj9E1Y+7f8AUb8jjF//AE/RB5atWAZWgQMCLggsQQQeYI6YiSRqfDFRJWZbE8jlZJ4N5EsrKzAjUttgRzHnjJMkgrJ81qMuGY1SpqkVpGdnkKRm9hc90k2uRba/TbGp5ZxVTivbK4oWQxJcFQoiA0K9lANxs/h44z3gv/eiq/XqcA0QcMyVGV5+tD9okliZ1VgxNmV4w6sVJIDqSNx4HocC+OMiMedw0/2id+0khtK73kj7ST8DdNJJK+Bwbz3/AHti/wCZB/crjn2jf7y0n69J/e4BjL7S8jlosqDxV9benaxJlN5e0lUfeMtidINhhOpsmzauy6mngqqmUl2jMayaBGikgMTrBka4Jud+XhjTPbd/seo/Wi/vkxz7Df8AZEP68v8AeNgEKGeZrNnGdfyak8sNJEXWTsm0sxjB1sT1OvuC9wOdsEslyybLK+emWpqHpWSM2d7skcokXWht3ZUkQm4FigYkXUYXcr4adczrH1TI3bygNHIYu6z6h31N2upUnoARzbYaLDlDqdV5JW89ZAHQaiQT8SfE4VgLOU8E1AlnY5nWKjns43MmpzCShYlnHddjsCtrc99xhczQTZBmtOI6maWmm0lxI2rUhfS4ax0lh7wYAcx530LMOJexBV0KkC5VgeQ6qTzAtuCfDALNcuauZDVRQabdzWTr0MdrBQSoO3gcFhTF32u1FVRZlEYa2ptLaVVaQlI27QgKqe6UFhsQb9cHaLLa/LK+rq6mWoqKSGmdlkkl2lcqh06NZ098sALWFhhtrclhqnWWqpo5WC6QxB7oBLd0MQeZPn+y/wAUZf8Ab6OamLlBKttQW5WxDe6bX5bjwwwMt4K4enz6Opq6qsqEcPohEb2jRwoY9zfuDUostj71ySb49wvntVW5XWwS1VRFPQK0qyRvaR1VJPu3YbkB153v7u+2DfCXsskjidJMxq4/vCUFLOUjZSq94oRtJe4PPkNzgm/s/gyyizKWKWeR5aSYMZWU8kc37qjck8zfAAi8A5FWZzSyh8xnRIWsiXZtTsNRMjagWHIAG9t7W6mfYRxJMy1UVRIzxwosil2LFB3g4BO+nYG3IWPji5/6cv8A2tV/zl/uxhW9itIZv5UiX3pKUoPVtYH1OAZd4Vim4jqqmWpqKiKCIL2cUL6QpctoG4IJCqSTa5JG4G2LfAlTPJNWZNU1NR92WMU8blZVEcgBCubnSwKsBvYah1wvexzIxVvUQmsq6V1CMEp5ez1gFlYsLG5U6R5asarwz7N4KKqNUs1TNKVZSZnVr6rXJIQEnbqcAmIPsNq5ah61ZZpm1QoNRkYspJcXVmJswvscQcLPLDxF9mNRUSxo0qjtpWckCFmGq+1725Acsff/AE7EdtVDr2UZt5Bjf8x88fcm/wB65P8Amzf3DYBd2VeNnq6bN4oYq6o+9ZGUuxZYzK7JYRk6SqjkLYauCuHq2nzGpaoknlg0FYnkk1ayXU306jYgA9B1wu+07/b9H/8Arf3zY2dxhiZX049iS2PuGIR4c9GdBqRftVJZe0MiF1JAIXRdkXY672v0xFl3siSAkwV9bCWFiYmCEjwOgC4xV9l0coq31lCOxb3Y2U31p1ZiMaqMRJCNkfs0SmqWqhWVMkzI6l5CrN3k06tRFyy7EX8BiHLfZQkNSKpa6r7bVqZrrd7m7Bja5DdcaEuJFGAYjcQ+zGOrrWrRVTwynQR2ekaSqhQQSL8h9cScZ+zOLMJIpu3linjRV7RbHUFNwSNrOCSdQI+gw8jHYwAImZ+zpqikjpZcwq3VWZnZmDNISVKhy17hCuw8/TFXKsmXKIngiqpZQ24SS2mPc6tOkbai2/p0OHrNa4QxM56Db15D64QWftU7Rvemk0qvjZtPwux38FHliM5UhxVughw/lxJM8m4F7AX38rfu9BihUcWu8skRcxMN42A8OjowFtt9ttuuCPFdZ2cKQJ7z35bcvQHr+XMYB0GSMxBkbURexPS/Mb/5YolPSaIYnLcu/bUqxEZ1AkSRbkeA3Zb9Vtci/lgUZXj+/G808hYE8o4ybKF8DYjcb2sBhjTJthbl/hbERyQkBT05HwPT88Q8Vlngr4kGQ8W9pIY+9sbajcgnz6C/hhsVdY1KSpHMX2+Xgf488kz/AC+WinFRFuv/ABE/A6n3lNt9/HoQPTGl8KZvHUDVGbqy9bXuN7Nb8XP1Nz1xPHkTKsuJx3CUY68m/P18fXATMuFI54p4UmnpzUOGmKSFtQ0lSoDkgIw5gW5W8gwTrYn12OI3N+tmHI/x42/i2LlIz0L3A/s8XLJGaKqndGB1RNpCFtrNZR7wAtfFThL2XJl9QJ4auo/podIVxvswA3FzfDxRT6hbqMWMTAzziP2UU9RUmqgnmpJidTGK1tRvdgNmVjfexsfDc3N8KcIrQl3NRU1EsgAaSeQtsNwAOQFyedzud8NBxwRgEZpmPsjhNS1RTVVRSlySyxEbat2CMCCoJ6G4+Fhj5D7JYIqhaiCqqonUg3DKWJtZyXIuS+5PTvHptjSSMRsMMVszvPfZelVUtUyVlT2mrUltH3YDFlVDa4Ck7YbKOiePTqmeQCNUOoLuw5yEgX1N16YIzyhRdjYYHQ192bUQBfuGxFxqZdydvwg9OeK55YQkoydN/wA+wU2WcfMd2x7FojLPZLFGK1ykTIewbcxsotrj2ufyxry4yr2VxyCrfWUI7FvdjKm+uPrrPyxq4xEmz6uJVxwMSKMAjoY6x8GPpwDEv2mV/ZRx2595gL73AAB+bfOx6YAZRGY/sKHewZz5sxv/AOTfPFTjGpNRUsTfSGsL/oJ+wsSfXE0ExZ6U8gkTSMfRQB9T9MZssty7Gu5YzNy9USdxGioP+kE/2mPywVpHsNt8L9LV637Qjd+96A8h8rYPZbu3Lb54x3bOlFJRDMZuBzxJjqJdvHHTYvSKGylmFCsqEEX2wkZHSPl+YoVv2ExKML7BiO63rfu+hONFI2wGzKjJsedje3mDsfXEJeV6kTjUk4sLpmqsqE+61xc8g3Kzetj6WxFJNuw6jmD/AB9cLuUS9jeKU6oJDZGPNTyCPflyAU+QvvuTk8I7ps5I2DCxNvO53H8eOJLK2jJPFpdE9BV2f9viOlx4jkcH1a4vgHT0oLrzXfxAubeA9MHVFsa8d0Z5cnsfDjrHzFgjgjEE8gUFmIAHMnkMUc3nq1ciCNWXQCCQPf1NcG8q2FtPTqxvsARuY1dWY9PYR6iDqDsgUgRch97z7bffbQD1OAVFuXNqV7K0kbaz3Q1iGPPugjvcjy6g9RitQRwtI4HZsRcqNG6hXa9tS7EM1rDwHjgIKaXukU1H3Be7MpCSrYx6fvTZRKqk8t9XM7sXyhH7cmRIlvGT3CNQLSFipAka+2liwAuT5ABShGTTa4DgL2x9x1bHzEyJlPsjp41rXKQ6D2Db6Au2uPa4ONgGMn9lSMKx7urDsW2Cgfjj6gnGsDESbOhiRcRjEi4BHYxFWuFjdjyCkne2wF+eJRj5JGGFjuPDAMwyoneRmVblt2c2PMkty6DcYH5lxDoCxqN+zVWN7WHMgbdT9B54aqNVE1TbqXt87D6AD4YzrPktMPC+MsoJsvxvYfclp2k0tay2HPl6YZYIDGT4dP3YRchqJZbBeY25/LoQOXmeeGCOLmBWQrJf3A3aNfwsvXb1+WM2nc2qbHKhqQPQ/Q4smqU38v4/bhAr5aqnjLiSNwOhDI9j/Rbe19xgzwjWLVxOzKyNybe/eG18SU2tgcIvzB6ozJE942PhijLxBAOtz02OBkmSFz947tYX7mx9WPjhcNUsMwQUesXIDtK+kerBWNz4BSN+eEtcuAcYoaDVCTZo9mB3t0t12/PFWlmlicIZNUZYBbgbeV/hb+LY6oMxWdFBppadmUEKRqXcX5jm3iLX8sc5nGRGQRyIttbr5Ygk4y3CS1RHQgaFZRb946YI0k2tAw6/x88AMpqu0hW+++/r/ngvlZVRoUABeQHLHRhKzmSVMvY9j2PYsEfDijmWXpLpLrqKbruRvsenjpA9Ljri/gOeH473DOLXG2nkb3G4vaxsB0wAC5qfUf8A2z202B74Nu81txtufqBz5WMpDau9A0d1uSSSL3Atf0UW62G+LByFFCAGUhLgWYdSx3BsD75x8y7KVhN17TZdI1lTsTfmN9rWF8Ai7bHsfcewxCxwrwRBQzGWI94oU9xF2JU81AP4RhrGI1OOxhDJBjtcRg47U4AJRj6ccrjoYBmLRf6vLUBm1BGZb+IW4J+uFmviWR4NibvY2tfcX62/gYIcYVd5qo9Gd7DxF2H7sCY5R2dMx8Wv/VNjilotgw4+TsrCNCVUklr3AZTbbUCQOR626eYdOG+G6aFCexILWLAklSQSR3WNjYk2526G2KWR1gaxO9z9f8OWHCJQRYeG/njJGTukb5xVIWOIW0AgqNLbfDc/sviH2bSkpL5tfEXH8rHQqkA7gXNh4kn0xZ9mzx9hzFxsT59fniC97cta/tjBc3K8gdr4ly2i0E6tN/0iL/t/ZiCaQa2A6YI0sgYbdOh5j/DDx8lWS9JFNSrv+K/j+wWtgRnkQ7O23hg1UgjC7m7HSfQ3+WFldMMatHGTZgIkQMf5zcW6d1b/ABvq+WGrKnJa22/UHmPTGc5xl7MtKA3JFUeIbn09fphi4XdwnvajYHz5jl8L4145b0YMke4+44mTUpANiQRfwuOeI6SbUo8f43xPjSVCpWZC8Y1NWVBTYBdW9yNO7a12vv0t6bEZLT6iQKuqAbUVA30qzq4se05AIw3ubFhta2H0i/PEVRFdGC2DWOkkbBuht674AEuWmJUn7XUqJLstgbKNT33Ml7ix5HcDkdsEshZe1cLLLIrIrKJLmwFl97WRfxso+mLT5fVbffL5+ew8F27wv5eZxZpqWRXuXBSzbdQS5I6dFsP43ALFsex1bHsAiBTiQHECnEgOGImBxIuIFOJVOEMlU4kGIhjpmsL4AMh444ZYTyvcWZtSj+ib/tXGbVdbpYwEcm1KfA8mH8fsxsnGGYdqTpF7DTf8/lfGSZjRHW39Kw+I/wA8Vydbk8e+wy8IVZLBSeRJ+uNPgqwqXJ5DGJZNU9nMnyPre3yxoPEmZ9ggFibAADxewP0Ug45+S1k2Orjalj83YDcX1LNKJW7yi4KXsQCOhsd/LAzhaOogUlXBR7Hve+g6BiBYk+HPFeCdqlu8bA35mxt47/H5Ya6DLG0ae0Re7yud9xvyt54jLZaeWWRuTUktiDtO1qQyyTLIn6Tfdleo0KCDcWIPPxta2HeJbqhjPfC+modQcLVDkZBLGSIG3Unn4cvIC/qcTS1EkfeEisL7aWueu+2488Q3QStoZWrtSm/Mcx1vgLmM4Ibwti7SM0i62FmHdPmOny2+ZwKrEHeJ6AelycKbbe5GNVsCeM6k0xp7LbUp1EXNmAULz6Df5Yu5cHijjJ91gpuCd7i/oFAtsP344pF/lCnNTUAKqLpjC7kk9Rf8RGnbp88GKua9OjJz7IgrzsS1muOZPdt5C+NcVRhyO2H8kzHZibldjfyIuLC+DtLVLINSG4/jocJDzxNIafUFkSIFgCAV1IADv8N/MeIwWyHOEDmLbc+O4NrbjnvbGuMuzMrQz49j2PYsEcnEbYkbEbYBEePY+49gAoqcSKcQqcdqcMCZTiVcQriCtzWGC3ayKhO4B3JHoN7YBBJcD+Iqox07sOeyj4kD9uFziH2gwwJ9yDK/mGVF/WuASfIfMYzWu9rNTqeOojjeNgCoVCpXlYg33+OBodj/ADBVSxsTbc25n08L/S2M641oWRNaXB535X8cFqDPTOBJuq2BN+fyHM/Xp54lzSE1iKttKjoTu23M+G2KJMsgjN8tmsIyST3tW/OxYhhv6DGu1TJURTah3lMTj0ZEBHgbFT/hjHK2MxlzYhRa3mCefyN/lh2yfM+0RCDzUKfLTb9xb4nGfNG6ZswS2aIc34cVZxJG7ISb2Fih8ipG3L0w75FkoVI7iJ9NyxdBdr2NrjbkCBt18sUMxgZrMpUW5XPvHwsQL+gvzx1S5owUADl0HMn6+uK3JpbmmMlXAz/yMliOxgA1ah3N7b7XXSevU9MDoeEacSdowZjva7HSPMLe1+u98WaWok1AXsfE3tb9nn/niWvzdIh3h3rG/hf15f54g8ieyC5IsZPZYCCfx2v6G2FzimtZKeQp72hnFufdS/yucW6PM9UZLbb38h579L7/ALsdiEMyArvLIikf0WYC3wQn64h+JL9ERS2bPlJw72VKaUHeCRWtfezRDf4XYD0OOsyp/uuyB5OA/Sx0hlt63Fx1K+ZxZ9p9WaSSCoW413ic2uLe8upb7rcnluNrEb3z/NuNGnuOyjQgFTIkwJJFwpEYBOrSbXNrb78sbvCalsYNaaKU+aO1XM8J0uzgdrsdSBbWOraxYjb0wWo8+kGl5I4pLC5K2je3IkFO7zuPdNsLXY6SFUaWAuvU6huBv1PL1xclqVBZ21JHK6sm4IGorrtYX7rE8j49L40qKoobNmyvj2jkVQztE1uUqnmP6QuDywy0lZHKNUbq48VII+mPzfBnC8tSkNzUjSAAiPb8ZsL25fpDlbF2DtYiJKd3jIB7ytz0sVI2NyLix25g4kLc/RBxG2MTo/ajWw92UJL461s3zW31Bw4cM+1GnqWEcyGndtlJYNGx8NdhpJ/pC3ngoLHjHsdacewgBKnHytrEhieWQ6UjUu552VRc7Dc7DljlDjnMaBKiCWGS+iRGRiOYDAi48xe+AAJk3tHy+oUsJWQjfS6EMfTTcH0BxlFdXfaa7tizFpZnK36xgbR7HoCinzGFuNxQzyRkxzorEJIL6HttdeX7R6jctOUKXqIzt7kZ8gXXX8Btb0AwxUXs6cKj2KBUBt3TqYnUv6Vvwtz8vG2FrOWL0na2W2wXTsPfbpzvbbr0PXYtnNQFhZjza9vQgX/tF8L2SxdrRzpc3RhIF8Qe63y2wDSBmR5s8Ld2xF7k2uQBe9getuvr441XJ1vqYsCXFhqI3U8yAW5EdfA+WMpy2PvP5Kbep2Fz0FzitPIU9x2222Zh69dvTFcoWTjKhp4wrUeU06WJYm7X96Q+76KLkeZJPgATz6g+wVpQD7p7Moty5A/I7/EYR+Facy11Ko31Txj4axf6XxvvtI4e7eEyILvF3ttzsN1IHUrew8QMKUPKWYpXLcXqKpPiCLbW8LW5W3O9vjiVH0MTsLHn8OW23O2+FnLqxo7AHu7Wv0tyt5YLyTCY2/ESL+nLn6X+mMUkmbalBjQ+bKY7EjSBy28CeXw+mF/MKrtVYX5b8/UbfkP2Yrpl0pfkLObDfbkRy6DBvLMjSM6nOphy8B4beI6Yp8se5YlOXYlyGm+7UsOWwHS48sFOHF7fMFA3SmUyOf8A7HBRB8i5+AwKzrNBDGTcDbbDh7OMpMFIHkB7Wc9q9+YBHdX4LbbxLYs6aGvJqfYXUS8PFXd7Ar20AfYUJ6TKR8jjHeG6ZXmkdrWQd0eLfxf6euNV9uFWBTxRdWe9vIcz9R88ZbwjUBZmQm2sbdev5jnjpnJLk8R7U7HxP7PyOJXpBKksf4biWPyLXDjwtqF+lg/lYXuIarRGREFubczc2/P+BgZk+YRhgH1AC4azDZGXS9iQOm49BhiEuA3lIB8hhzpgQACeQ2H9YH/uAOKMWT6auXkw1agV5MWAJI8F1EkeVumDMlAxbU3Lr9PrgGUZl7TXcWvqI8AdO3PzGw8TgFLJ3gUtZgDY8uW/p3w30wUz2qCQuNR1E2t5W2/j+APoY9oWHMIt/g1yT8sAi9BxtOiqomqVCgAASuAABawF9gMfMKrR3N99/P8Axx7BYUjeeC+KqirnaOWJEURlrrzuGUW98/pHpgF7YuMmp3WjTk0YeXpcMSAp8rLcjrcYyynzyeKUSLK4YDZla1hf+hbbE+fZk0s3a1N5SwA7UGxIAAAI93YDwufHCBoFVs5nBfqvMDkFv0HqcP2SVBDa73J0KvhtSqR6XMv8Wx99nmSZZM2mqMrvNIqRdnqAAbulXCnxPPGiZ1w5k2X9ktTJJETvHdpGvpCp+BTyGkb+WAZmufUeqKKQe60e3hqLyHr5G+AXDtWI5wGsEYFW9CLY3LKuHctrKRoaKo1qgt72oqSSRrDANzvzty8sYPxVlb008kbe/GxBA5bdR5YACOWUBMLiOxdnbVYj8JsBfx6288K9chBINwR0OGrhKpjd3gdgurdbnZi1uvRgbH0B6jFnPchbUVkUki5VwtnItfcXsw8xhgBvZrXRwZpSSzWEYksWPIalKgnwAZgb9LY/TeaKIiZLbczbqOv03Hpj8rnInJ7u48wR88ax7NuPGgEdDmJ7jACnnbl4CNyfw9Ax5cjtbCGSZ9w4sM7IvuN34j0KNvYfqnu+lvHFFKUxn9uNVkyhZoGg/FEx7In8II1KP1bHT8PEA4z6GRZAehBKup5qwNiD5gi2Ofnhol6M63T5fEjT5RNl8u2/S30xJXVYUE3xClKRcra3rgZmkbAHfGRxtmpNJFrhTKjmdX95/MQEPIP0j+FPQlST5AjqDjYI5vvCh8Lj5/44Q/YxIpgqdxr7ffx09mlvhfV9cOjN/rSjoYmJ9dSAftx1cEVGCo4/Uzc8jvsZL7ZqsPVpH/8AHH9XJ2+GhfmMZtE2hw3gdsM3Elf9qqqmcAlTKVS2+pB3Nh4dxW+fjgSaRWYi+17X89unO37j1xcZkEM5kA0rbTqAvttv/hgDHKFmXSdW+4/P4eeCfGr2WInYqgDfC4/Zf4jAOhmaCHtRYyMWAv0QbfU/xzwAOvDrhnZHOpgpsduQOpSLGwWzEADkEGw5YJVtUqhrj08Dv4eOFnhyICFaq/3naog35AsNQt4ad/Qjwx9zqpAJty6fx9MMBXz2p1OQOQOCuWALTszGxchF8fOw8ALn4YXJ7tJbxOCPFD9nIsQ/4SBfLWRqY/UDCAZYaOi0jXKA1hqFgbN1F9fjj2EMSt/8hGPYALWVwMZAA5W/UevLbDZFkQmiGgxupNrFgpY36CwF7+G+FSjBLdx9LDcX8cNVKishJKoxH3i37knn/Qfz5YBsu8C5O9LmECshZHlj7r7OjCRSHXo6i29uhvbbDj7eKVnlpLRSSLomDaELbEx+ANmFtQ81t1wo8JZrPHW0sYIngaoiX7wBmju62PkQeRG35Y0v2qcdT5Y9OsCwHtlkJ7UOd1KAWKuLe+eflgEL3sVyOeKaWrnjanQQGNu0BQSEMrCQBrGyqp3IAsRbkcBq+mo8xzGWeonaGllZgki2GplCIu7KwCsAWuQOnLBfhv2jjM6gZdmdHERKbAqW0agNS3ViTvbZgdjbbqCnEPB8MCfZogdB78YJuRvYrc7kDbc78ufPAAHzv2IwrLEUqXSnAZqiSUx3WxXSEsqgXu27XAt8Cd4gggyzKvtEUklXENHZmSRW2ZgNSOqA9QedtumJPbi/3FIN9LVNmAPMdm/PGQcRZ9UtC9J2ziiQqBGEjIXfUBqsH94HrgA1X/RKCGCOozSsdNVgEBCoCQSFsVJZ7A3sByO21zFmnAlBm0LvQVP3ijSNhoDW21ppVl1D8XxscAMn4CzeoWOaaqIiFnSOseRyDbmYyW07b2uDvYjpjSuA+HVo2n0zxza9HuAAi2v3gCdzqPhy8bkljFT2H8SyPFU09W1pKXSLtz7MFlsTfcoRa/hpwxZjwOpqGnil0pKxebVYqNh7gAHPcm5xk2Q15pM9eQi8U9VUQSD+g0zDfyDBW+Bxqntfg7ShiRSQrToDY7EaXIBtzFwPpivIouLssxSlGa09yzQZPQTlkhqhI6i7COWNiOl7AHa+EniTL2hkkjPeK9R1BFwR8Dy8cHPZ5lcUc0bItm0sCf6u49OWKvHM7DM9KDUxWHSv6TFiAPibYxyjCcNUVW50ISnDLok72stcMcOQ5QftdZU6JZV0hB7oFwxWwBLnYXNrDp4llzHNIp6WpqqWW7R08oBsdjo1C4YA35HFnM8vpa101lTJCTZbjUL2uCp5jujfy2OFr2k5NUx0f+pNoQA/aQtgWh0EN3SDfbnbe18b4xSVI5spOTtidwDw09fCoFkjTZnIvY2vYL1fe/Pa/oMG04cyOGYwtXffHuOpmQd6/I2WysDsBcEWtgpwqzU3DrSx7SfZ55FI/S7+knzAC39MY9R5VFCYu00sGCyFrmwTmS2oAj/HzGG2RoavbBwbJTBJkPaQsBESRurWAUvbbcKBqHXbqMM3/wDmtFVUYNHPJIVW0ZLKqlxvaT7rUu53FgcFswqUqOHZJBdlFOzIW5nsmJQ/ONTiP2X1avk8rxk7GbfcG4XmN74BFLL+EMup4o6Kpr0M2ssEWSONtbbABSS1t7AE7m3lZP8Aalwl/J/Zsjs8MpIUtbUrjfSSAAQRcg26G/nl9KhJO++hpCb3IIBIN+jarfPH6C9vK6qGlHU1aD5xS4AMg4SysTVMer3QwLfqjc/QYEV9QJamSQ7jWzfAsbfS3yw5Sp9hjdtu0ICqBz3vf4WOM+p73tvvYnzt/jgAbostjZQeyXcA8x1+OPuF8158ZPhy/LH3AMlo6kI13p9Yt7oYqfhcH8sE6bMaJ7j7yJ97CQAi/TvAfmBgPlla8ZOje4sRcEW28VItiWSTtd2i1A9QAfkU6+mAGOPs+yCsnropoow0MM8ZlfWosoYNsCbt3R0GNJ9rHAlRmj05haECNZA3aMy7toItpRv0PLGBUlVPACKaomRSblUkdP8AtIBP1xI/EdWNxW1R8V7eW48x3t8AjXOAvZJLR1MdXWzxHsLlFjLEXsQC7uFsFvewHhvgx/pGuYZr2VKVkjhhPfv3WJYaiu+6i6AEczfpucd4IJzGuihrZppYWEhZXme3dRmBuW2sRjUsmo8nb7mlnAZASOyqJFk0jdgHVgzJtcgEja9tsc7q/aePpp6JRk9r2VpLfnf0LIwchn9pvD89ZHTrAgYxzanuwWy6HW41Eb3YYyrKMuCVtTFUADsWglcHfaOW78tj3b4f48uo2SF1qqkrM2mJhW1PfbfYHtOfdPyOAWawQ0uY9lT0MtVUSwF3Y1RF0LFSD2pIJ7t73vvjPj9t4Jy0qEr35UVxzu5JbDeJpDN7XOEqnM4oFpZF0IzM6M5VXuF0tcAg2sf+q+OfZZwcmVPPG86PUThXMSn3I0LAHfc3LkXIA225HCpRZzTx00XYrXRhqsUjw/bJk7Fzz06WIsNtlt8MWcyy+kpq0wiOoMhpXnMwq5lcqpYlCQ1zcpe5Phttib9r406cJXv+Xtz+L+dheG/iUJeC6kZrGWjHeq5Jh3lsYS7HVz8CNufljVuLMoaphjjQA6ZFY7gWAVhffwJGM2yCtp3qKC0dSHqonkV3rJnMYS5K947g6OlvQ4t8R1Rgq4qeGGrqJZI2kAFdLGLAkHZm0nlfA/a2LX4bhK2m/wAPCtPfVXZklB8pjJwhQSdsJALIpZW3HvW5WvfmcSz8NyyZytUwHYJCuk3G8o1ADTz2D6r+IGEat4nhFLUO0FXFLTSos0AqZIzqkNg3aRmzA2PTp5g4LZHmFP8AyjNQ3qBJFZkMlVLIJO6rEaXbYqGG29xc9MVQ9oY8UHeOVK2/d7ad/e48yfzvgvyzc5ak+1Dxn/DUNUbyRgkcnBsb4GRv/JlDUvVykxLqMau2prFANAJ5lmuAu/7kteMFMMLxRVTTVMskcUCVThSYzZjqJ0qNx0/LHOWZZTZnNNDW09UlTT6SyS1ckqgOLjQwe3K2wHUc+l2T2tjxxcpQlS592+autV1e18WZljb2st+xLP46zL5KCZvvAZRa9jJHISzFT1YM7XA5d09cLld7IMxaXsxJEYiQDMXNyg5ApbVe29t9+tsNFLwRlQkanjBEsdpGRZpA6crNcNcdPpgjAKQwxstbUmKZxHG32yc6nJICg673upFvLGf/AF/p/wAk/wDqu+679yXgy+KKPtIr4KDLY8rie7uiR2FrrECNTt0GuxUX5liRyODvs/4alo8skpnXS7GUqpZT7wsLlTbGbcQ0MdLWyRwqrMQuzF3c6lAJZy1yTcjfx9LLPEOa1gbUKuoBZyLLNKACd7W1bCxx2cOWOXHHJHhpNfMqap0RZZwFWirajMdpjH311x/zRsSQ2ojoOW+4vzON19qHD09ZTU6QIHaOoWRhdRZRHItxqIBILDa+MOyhmMjM9XMZ2Wwk7Vw1guq2vVcja1r47yavqGiMstdVCxNl7eXcWNhbV42xYBT4ymDy6UNk6KL/ACJY9NtxselrnC+F0e98FHM46rC3vHa3K/Pnt+WKBk9ST1wAFBJP0sB4aRtj2Kqs9h3z88ewCL1Oeum7E2G999ulvDqb4L5PQvIxN7sNh13/AHDFDKozJMEjPQ7k+6txc+p+l8PFWyUVMWFhYbddTHl874RIX5sthpdRIWSTm2re1ztYch189jjn7DFMAbkBh7p3A8SDfYYhkpmKoGJLSntJD1H6I9Lfni9R0DOCkZBcjvH8Ma3sNR5D8zgEQcJ5cRUuka6lSnqe8Obl4XAFh16W8ieuG2lzGGZcmjidHkip5e1VNyn+q2Ou3u97x54ET0clCYjA5RtzrsLsx2Ym45kbW6A7YkzXiisSaDRMYxIBr7sY1G+9yV645fW9FkzZNUa4rdtb1JfB9pehOMkkd8OU0tO2Ux7tTzyx1EbH8EvZssiehLK4+PPfBnjeSIZ1F21VJSJ9j/nY30NftHstyp2Pp0wEzPOMyR+5PI0fNCqRsAOnJNjvjleIa4KDNOxb+lHHcDw9zGaXs3qJZfEeniSdN929/dav5b8ktaqiukoSjVl1PSwZsjrUFDqePvXkcgXY+6NVuoHgMMma5pFV5nJJTOJY48tmV3W+lWPaEAnx7w/i+LvGWf1EOTU88UhWV2jDNpU3BVrixBG9h0wPyjJc7lgjljr4ESWNZAuhRsyggMFgtexxglJSi8s3GO8oq5P0viPp6c8E67IG5JmMVPLkkszhI1pZrseQvrA5eZtg7mnEtKM2o6nt07A00oEm+m+phblfmLYpe0jiuahzGnVSDAsSPJFoQhgZJA1iVuCVXaxG9saBnGYwQUj1RVGjSPWuws1xdQP1iQPjjN1Ev9vLKDfiKUVUvzOW3u8+b9CUVyr4Mj4hqVngzipjuYZaimEcliA2ksGtfwuPmMFsyyeSbMM0np9qmkkppYbfitG2tPMMo5dSAOROLHs14lqqqDMDUSdp2UStHdEAUlZTsAoHNRzvywN4PmzrMInngro00voIdVBLBVb8MJ2s1t8bZeJjeSLcY6KVttqmsdL3d7UKfHJHZ16/5KeSVqxR5PUyHRCtTVa3sSqlyum/yPyPhh39nmczz1NWj1f2uCJYwkwiSNS5BLW0jpy5nlfrgPw1xfUyU2ZU9QE7elglYOqrbWgcHUoGgkOoIIFj4Y5yXiSpOQVNSZfvo5CEcIgsNUQtpC6fxHp1xT1eOeRSjKCtyUU7utUtaa8t96e627BF1RWyTMHFdFXtE6xVk80XatpCtG4VYFA1ahYwfiABvtgRktNLBFlY3anqauCUEn+bnSRkZeXJ1Ktz5qfPBbJIs7qqNKqKsiKEMVjZE1dxmXl2JW91Nt/DlglkvGc1Tk9VOQqT04srqotewKsFNwG3I8OvW2LckpwtRUXTUGlJ7byUbtdm+V8KqhL/ACXc/oJFrp5o42u6oFkEEspuFXlpAUG6874Ss2oat1LzxVOne5kVYUHwsTy+Z23G4NcNRZ3XU6VEWYRqjFgA6rq7rFTfTCRzHjhq4s7WLLIxOwklBjErDkx31EbDztsOmL8HX5ME8XStwdNQdOVqtu6SBwTuRgzxtqAFlPS1/Prt1FvXDrkMMj0kjRysALatCxIVG4OqQjWAABy/zSa2Uq5HQM1vRiSPk18HMtkb7PNY2utm+f5/vx6MoBBhjaSRRe2+luZsPG/iL4GRQ6XKtzUkH1Btg1w5Ta6mNWuA7C/jpuL287X5Yr5yVNVKw5O2sf1wH/8ALAIg7mPuIy4x7CGEMtqmQnRtcbm+53HlizxBnLVRWP8A4cfPzbAiWU8h/liWOLSAB8cMBjo6tJzeQsmwvoHO22x6csWzmVtkQRwRd5U6vJ0Z25sfy2wP4dRTIoP1xaz4LoslrBzfAA05dNHVU6B7a1Nxcj6eOFythFTmSRgXEKgNbcX52vyHT64BDMTCll3kPugX2PicMvCUPYoSbGR93J6k9L4AGOW0Hhz68r/DHMtPDVoQrDXbYAg/lgXm0vcuVYHwN/zwn/atLjTtvgA0X2k05jyOnRuayRA/BXx3wxwxmTU9NImZlYjFEyx6D3UKqQl79F2x1nCx5hlUFOlREkqlGbWWO6g3HdB372KFLQZnFEqJm9OscahVFjYKBYDeK+wGPK+HleGUI0nrk/NBvZ8V5WaLV/Ij9pmWiqzumgJt2tOFv4EtPY/A2OAVJmk9ZBSZMwZXWoKSnqI0NwP6nf8A/wCa+OHKsjhqs1patKynYQRqsi97WWBkJIstrHX1tg2tZlEFW1T2kKVLe8+p772v3T3QTbmBfn4nEF1E8WHHDwpScY2vK/LNalv8n9EFW27Ev2UoFTOANgEAHoBUAYG+zatzVKZxl9PFLEZCWZyoIk0JsNUq7aQp5Hnhq4FyeOnTMD9rp5BUCwKFrL/O+9cD/wCQcr8jix7Omp8tp3hmq4GZ5SwKare6i27yje6nFnU5Jf35LHq1OFJxlTpU/hwEVxv8Shk/CNRS0eaVNWy9tPTTXVTe10d2LEbXLHkNhbnvsIyH/dms/wCaf+6HGqZ2yVFLNEsijtoXRWN7DWhAJsOW98JmXcKGLKJ6FqiHtJX1Bxq0DeM2N1v+A9OuM2HqMuSOrNFqXiQdaXsl8uEWPE1wuwnUWa5rS5SkkTRrRksisApkXVI4JNxsNdwD5jDPl+QrS8PVLLIJDPF2pIBAAIUBRffYc79b4aMk4WC5V/J8zq90kUsnK7uzqw1DmpYH1GBWU8NyxZZPl0s8Jdg3ZEarKrEEg3W9tZJ2vzxbmzOd1HT/AHU3UWtUb2b25XLIrHL6fsLnAXDmYTUUclPmJgiJfTGFJtZ2B3v1IJ+ONQlypZKaOGqbtSFQO/LVIBYttyubn44zzJuEc2gj7GnzGBY0J7oBNiTc+9ETuTfDLm+cpR0cKV8xeYkBmiXdm33AsNgCBy+GI54ZZ9XCcWmtdqotNL1elX+7JY0kt1QvZ77Jo3YtBMy3GwYBhzNuoPXxO2EHNMvlonkimBUFbBt9D+anqfLmMapLnLxBZEWYxML63imRAvizlSg9bjBaWrgqYrTxoyMOezC/78ehjmnB1MlLBGauP0/8MWhzRHdXuURQNbW9xQAp09C1rhR1NvOyxVVfaSO9ramLW8ATsPQDb4Y0XjT2cyBQ9IS6X/mevqp/F8d/PpjMZIypKsCrA2IIsQeoIPI41YpRa8pkyRlF+Y61jwx7EWPYsKwvClr+Jx8JN8QrMRjoTAnCGMmQyKTcHvAH92IuIqxo1WEe9zbyOBeSZiIJQzLqW+45XGJKuo7WV5D+Ik+g+GACGgUKdR59MG4a24Hftc7+WArkeePgOABraYlQpYN4HVzwGzGiYG5sfjviitR54larY7XJ+uABp4SrowQrsVP7vPDNmMsbowLLy9d/K3Xp/ljLZpiNuRxCZze98FgNEMq069zd+p8vj64B1lbeUsRcEjr0/gY6hzcBGXnqFuhH1wLaQbeA/PDAP09eVcGKTQLi4+N+WPlHWOzj/iLqHqG1YCQNcjSCfQX/ACx3RzMj8nG+1rjfnt8MIDe8gro2ijFwRoUf2RjnMMpEk2iJ7eI6Da/7RjFf9LpomKhVFtuoPx35/DH2q48nck2Ck2uVJButrH12GMD6ebZvXUwNoo3kAIDbjmOl9/3YGQ1TtmCBzs8T28Lhk2+WFjgXiR6hy0nMbc+Z2uT9Pr44I8XV5imppEsCHI522Iub/wDRihwalpZqjPVHUh1qan7NIrn3SdL+h6/An5XwM9peT/aqRzGLunfTx1Lvt6i4+OJMyqlngLMwUaTudrG2FjO+I5YoFj3GoKuobsL87A9evww4XqSRHJFabYayB82psuLgR9kEuA99YW3MLbw8cYwmdTRSt2bFRqN0/D8unwxur8Sv9iPaVF1K2vJQyrta3vRydmfnjBM2lD1MrKbgBt9Om9ltyubb46tJqmcjU07Q/cOe04oLyJ7tr9ee19uXywG9pnFlPX9n2USiQHvyaQGItsuqwJFzfAn2cUEdRmEMEo1RyB1ceI7Nzz6G4BHngdxPkr0VVLTvuUbZre8p3VvipBxXHDGLtFss8pLS/wBwXj2PuPYtKRryfhOSqkMcM1OSFLbv0BA5IGPNhjuDgioeeSANCHiIDHU9twGFrJuLEc7YcvZ9L/rLdwr90291P4k/ROCVLEBm1R/SWNv7Kr/44B9xAz/geajAMzo1zYdmT4X31IMLdS/ZnT1/jnjePajSXpma3upr/wCnf9mPzzI5YknrgEXqerZmVRtqIHLxNvXDVm3DTQUQqtYe5sVC208h7wZgdz5YRhjauIIRNksrWF1YG9t7W1c/6uEMx/7efD+PlixRSGV1QWBY2u2wB8yOWBwOCnC72qovXz8PL0wwLmfZW9JJ2czR6rAgqWZbEA87eBGKy0UhNlQE25C9/lh/9o+Xh62AndVhDm9+dhYbk7X/ACOAuQQmSZmHK+ChoBjKanUifZ31ObICvvcr21frD6YuU3D9c6B0gbSSbEGMbg2P4hyK/TD9V0t67L1BsdMluW1jHvupOL1Fqjy+LRzZ5WOw2vK+2w8ev5YHsHczaoyOqRNUx0AdGcMf7JbwHyGL/AuRGrmZNax9kdTNoDk6d7AhgOlr474kr2uNRtYi/wAxg77IH0pUSAb6GJN1G12/SRr8/LCBmX54dVTMb3vKx282JxQI3xermDSu/LVIT05Fr+Q+mKqjvYZEcuBoyilt97/4YYcwrXqGQMqqsZNze51WHntYH43wKjlMVIZUWwVbXtte2wwnJnkwNy199xYAH5AYxvFKcnI3rNHHFQ5H2pqFkluz/dg3O9lJH+WBmZZt9qqlVSCidRyLchbyA/M4TamraXdiLeA2Aw08FZQxKvdLMwsNa6rfq88WQwKLspydQ5KkafxtJ2eWRJ+lp/fjB4+8ZD4g/U43H2pRN2UMYZRZSTqYDkPE7YyKiyRwf5yDvAj+dXmLm3rtjQZQ37GafVmcTfoK5/sMMHPb9QBZ6acD+cjZD6obj42k+mPvsYyd0rJJCYyqwn3XDd5mUDl5K2Gj21ZY01BrUXMEgc237hBVuXmVJ8hhhW5gWrHsc49hDNG9leaSy1bq7lh2LG1hz1p4Dzw4x/7Ub/kL/wBxx7HsDGN3FyBo0DC4IsR4gjcY/L8q2JA8T+ePY9gEcY27JxryScNv92n1Q3x7HsAGKgbD+PDFvJD/AKxH6/sOPY9gA1X2gndT/wDjxfk2Pvs9p17C9hcnn8Rj2PYaJIL5iLZpl/6kn/hgzkcQOXxXHR/7x8fMewdyJknHi2D28R+eGT2ZbUdV/wAofkMex7A+QMoEpY3JubjHEvvH1x9x7CA1PipQuRx6dryb+e6jGWSDc+v7sex7AB9jHdPrhy9nyjtYv1v24+Y9gAafbG3eUf8A1H9uMrpR3HPl+/HsewxM1T2DqOzqz11Ri/lZ/wB+NQmhWRWRwGRwVZTyKkWIPqDj2PYQH5Qfmcex7HsAz//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4961" y="2201919"/>
            <a:ext cx="1363975" cy="182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5056" y="4352925"/>
            <a:ext cx="1643784"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0542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sz="quarter"/>
          </p:nvPr>
        </p:nvSpPr>
        <p:spPr/>
        <p:txBody>
          <a:bodyPr/>
          <a:lstStyle/>
          <a:p>
            <a:r>
              <a:rPr lang="en-US" dirty="0" smtClean="0"/>
              <a:t>Economic Sectors</a:t>
            </a:r>
            <a:endParaRPr lang="en-US" dirty="0"/>
          </a:p>
        </p:txBody>
      </p:sp>
      <p:sp>
        <p:nvSpPr>
          <p:cNvPr id="10" name="Content Placeholder 9"/>
          <p:cNvSpPr>
            <a:spLocks noGrp="1"/>
          </p:cNvSpPr>
          <p:nvPr>
            <p:ph sz="quarter" idx="1"/>
          </p:nvPr>
        </p:nvSpPr>
        <p:spPr/>
        <p:txBody>
          <a:bodyPr>
            <a:noAutofit/>
          </a:bodyPr>
          <a:lstStyle/>
          <a:p>
            <a:r>
              <a:rPr lang="en-US" sz="3600" dirty="0" smtClean="0">
                <a:solidFill>
                  <a:schemeClr val="accent1">
                    <a:lumMod val="75000"/>
                  </a:schemeClr>
                </a:solidFill>
              </a:rPr>
              <a:t>Primary Sector: </a:t>
            </a:r>
            <a:r>
              <a:rPr lang="en-US" sz="3600" dirty="0" smtClean="0"/>
              <a:t>extracting raw material</a:t>
            </a:r>
          </a:p>
          <a:p>
            <a:r>
              <a:rPr lang="en-US" sz="3600" dirty="0" smtClean="0">
                <a:solidFill>
                  <a:schemeClr val="accent1">
                    <a:lumMod val="75000"/>
                  </a:schemeClr>
                </a:solidFill>
              </a:rPr>
              <a:t>Secondary Sector: </a:t>
            </a:r>
            <a:r>
              <a:rPr lang="en-US" sz="3600" dirty="0" smtClean="0"/>
              <a:t>manufacturing goods</a:t>
            </a:r>
          </a:p>
          <a:p>
            <a:r>
              <a:rPr lang="en-US" sz="3600" dirty="0" smtClean="0">
                <a:solidFill>
                  <a:schemeClr val="accent1">
                    <a:lumMod val="75000"/>
                  </a:schemeClr>
                </a:solidFill>
              </a:rPr>
              <a:t>Tertiary Sector: </a:t>
            </a:r>
            <a:r>
              <a:rPr lang="en-US" sz="3600" dirty="0" smtClean="0"/>
              <a:t>providing services</a:t>
            </a:r>
            <a:endParaRPr lang="en-US" sz="3600" dirty="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86" y="609600"/>
            <a:ext cx="25431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971800"/>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9" y="4876800"/>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5134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3" y="1676400"/>
            <a:ext cx="912523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200" dirty="0" smtClean="0"/>
              <a:t>Sectors: Developing vs. The Developed World</a:t>
            </a:r>
            <a:endParaRPr lang="en-US" sz="3200" dirty="0"/>
          </a:p>
        </p:txBody>
      </p:sp>
    </p:spTree>
    <p:extLst>
      <p:ext uri="{BB962C8B-B14F-4D97-AF65-F5344CB8AC3E}">
        <p14:creationId xmlns:p14="http://schemas.microsoft.com/office/powerpoint/2010/main" val="420357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620000" cy="1143000"/>
          </a:xfrm>
        </p:spPr>
        <p:txBody>
          <a:bodyPr/>
          <a:lstStyle/>
          <a:p>
            <a:r>
              <a:rPr lang="en-US" sz="4000" dirty="0" smtClean="0"/>
              <a:t>Preindustrial Societies</a:t>
            </a:r>
            <a:endParaRPr lang="en-US" sz="4000" dirty="0"/>
          </a:p>
        </p:txBody>
      </p:sp>
      <p:sp>
        <p:nvSpPr>
          <p:cNvPr id="3" name="Content Placeholder 2"/>
          <p:cNvSpPr>
            <a:spLocks noGrp="1"/>
          </p:cNvSpPr>
          <p:nvPr>
            <p:ph idx="1"/>
          </p:nvPr>
        </p:nvSpPr>
        <p:spPr>
          <a:xfrm>
            <a:off x="228600" y="1143000"/>
            <a:ext cx="4876800" cy="4800600"/>
          </a:xfrm>
        </p:spPr>
        <p:txBody>
          <a:bodyPr>
            <a:normAutofit lnSpcReduction="10000"/>
          </a:bodyPr>
          <a:lstStyle/>
          <a:p>
            <a:r>
              <a:rPr lang="en-US" sz="2800" dirty="0" smtClean="0"/>
              <a:t>Food production through the use of human and animal labor is the main economic activity</a:t>
            </a:r>
          </a:p>
          <a:p>
            <a:r>
              <a:rPr lang="en-US" sz="2800" dirty="0" smtClean="0"/>
              <a:t>Subdivided according to technology and method of food production</a:t>
            </a:r>
          </a:p>
          <a:p>
            <a:pPr lvl="1"/>
            <a:r>
              <a:rPr lang="en-US" sz="2800" dirty="0" smtClean="0">
                <a:solidFill>
                  <a:srgbClr val="CC0000"/>
                </a:solidFill>
              </a:rPr>
              <a:t>Hunter-Gatherer</a:t>
            </a:r>
          </a:p>
          <a:p>
            <a:pPr lvl="1"/>
            <a:r>
              <a:rPr lang="en-US" sz="2800" dirty="0" smtClean="0">
                <a:solidFill>
                  <a:srgbClr val="CC0000"/>
                </a:solidFill>
              </a:rPr>
              <a:t>Pastoral </a:t>
            </a:r>
          </a:p>
          <a:p>
            <a:pPr lvl="1"/>
            <a:r>
              <a:rPr lang="en-US" sz="2800" dirty="0" smtClean="0">
                <a:solidFill>
                  <a:srgbClr val="CC0000"/>
                </a:solidFill>
              </a:rPr>
              <a:t>Horticultural</a:t>
            </a:r>
          </a:p>
          <a:p>
            <a:pPr lvl="1"/>
            <a:r>
              <a:rPr lang="en-US" sz="2800" dirty="0" smtClean="0">
                <a:solidFill>
                  <a:srgbClr val="CC0000"/>
                </a:solidFill>
              </a:rPr>
              <a:t>Agricultural</a:t>
            </a:r>
            <a:endParaRPr lang="en-US" sz="2800" dirty="0">
              <a:solidFill>
                <a:srgbClr val="CC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1" y="0"/>
            <a:ext cx="4191000" cy="6858000"/>
          </a:xfrm>
          <a:prstGeom prst="rect">
            <a:avLst/>
          </a:prstGeom>
        </p:spPr>
      </p:pic>
    </p:spTree>
    <p:extLst>
      <p:ext uri="{BB962C8B-B14F-4D97-AF65-F5344CB8AC3E}">
        <p14:creationId xmlns:p14="http://schemas.microsoft.com/office/powerpoint/2010/main" val="1492535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Affects of Industrialization</a:t>
            </a:r>
            <a:endParaRPr lang="en-US" dirty="0"/>
          </a:p>
        </p:txBody>
      </p:sp>
      <p:sp>
        <p:nvSpPr>
          <p:cNvPr id="5" name="Text Placeholder 4"/>
          <p:cNvSpPr>
            <a:spLocks noGrp="1"/>
          </p:cNvSpPr>
          <p:nvPr>
            <p:ph type="body" idx="1"/>
          </p:nvPr>
        </p:nvSpPr>
        <p:spPr>
          <a:xfrm>
            <a:off x="228600" y="1535113"/>
            <a:ext cx="4191000" cy="639762"/>
          </a:xfrm>
        </p:spPr>
        <p:txBody>
          <a:bodyPr/>
          <a:lstStyle/>
          <a:p>
            <a:r>
              <a:rPr lang="en-US" sz="3600" dirty="0" smtClean="0"/>
              <a:t>Preindustrial Society</a:t>
            </a:r>
            <a:endParaRPr lang="en-US" sz="3600" dirty="0"/>
          </a:p>
        </p:txBody>
      </p:sp>
      <p:sp>
        <p:nvSpPr>
          <p:cNvPr id="3" name="Content Placeholder 2"/>
          <p:cNvSpPr>
            <a:spLocks noGrp="1"/>
          </p:cNvSpPr>
          <p:nvPr>
            <p:ph sz="half" idx="2"/>
          </p:nvPr>
        </p:nvSpPr>
        <p:spPr/>
        <p:txBody>
          <a:bodyPr/>
          <a:lstStyle/>
          <a:p>
            <a:r>
              <a:rPr lang="en-US" dirty="0" smtClean="0"/>
              <a:t>Emphasis is food production</a:t>
            </a:r>
          </a:p>
          <a:p>
            <a:r>
              <a:rPr lang="en-US" dirty="0" smtClean="0"/>
              <a:t>Economic activities in the home</a:t>
            </a:r>
          </a:p>
          <a:p>
            <a:r>
              <a:rPr lang="en-US" dirty="0" smtClean="0"/>
              <a:t>Produced entire product</a:t>
            </a:r>
          </a:p>
          <a:p>
            <a:r>
              <a:rPr lang="en-US" dirty="0" smtClean="0"/>
              <a:t>Family is the primary socialization and education agent</a:t>
            </a:r>
          </a:p>
          <a:p>
            <a:r>
              <a:rPr lang="en-US" dirty="0" smtClean="0"/>
              <a:t>Social status fairly fixed</a:t>
            </a:r>
          </a:p>
          <a:p>
            <a:endParaRPr lang="en-US" dirty="0"/>
          </a:p>
        </p:txBody>
      </p:sp>
      <p:sp>
        <p:nvSpPr>
          <p:cNvPr id="6" name="Text Placeholder 5"/>
          <p:cNvSpPr>
            <a:spLocks noGrp="1"/>
          </p:cNvSpPr>
          <p:nvPr>
            <p:ph type="body" sz="quarter" idx="3"/>
          </p:nvPr>
        </p:nvSpPr>
        <p:spPr/>
        <p:txBody>
          <a:bodyPr/>
          <a:lstStyle/>
          <a:p>
            <a:r>
              <a:rPr lang="en-US" sz="3600" dirty="0" smtClean="0"/>
              <a:t>Industrial Society</a:t>
            </a:r>
            <a:endParaRPr lang="en-US" sz="3600" dirty="0"/>
          </a:p>
        </p:txBody>
      </p:sp>
      <p:sp>
        <p:nvSpPr>
          <p:cNvPr id="7" name="Content Placeholder 6"/>
          <p:cNvSpPr>
            <a:spLocks noGrp="1"/>
          </p:cNvSpPr>
          <p:nvPr>
            <p:ph sz="quarter" idx="4"/>
          </p:nvPr>
        </p:nvSpPr>
        <p:spPr>
          <a:xfrm>
            <a:off x="4419600" y="2133600"/>
            <a:ext cx="3657600" cy="3951288"/>
          </a:xfrm>
        </p:spPr>
        <p:txBody>
          <a:bodyPr>
            <a:normAutofit lnSpcReduction="10000"/>
          </a:bodyPr>
          <a:lstStyle/>
          <a:p>
            <a:r>
              <a:rPr lang="en-US" dirty="0" smtClean="0"/>
              <a:t>Emphasis is manufactured goods</a:t>
            </a:r>
          </a:p>
          <a:p>
            <a:r>
              <a:rPr lang="en-US" dirty="0" smtClean="0"/>
              <a:t>Economic activities in the factory</a:t>
            </a:r>
          </a:p>
          <a:p>
            <a:r>
              <a:rPr lang="en-US" dirty="0" smtClean="0"/>
              <a:t>Division of labor</a:t>
            </a:r>
          </a:p>
          <a:p>
            <a:r>
              <a:rPr lang="en-US" dirty="0" smtClean="0"/>
              <a:t>Education and socialization take place outside the family</a:t>
            </a:r>
          </a:p>
          <a:p>
            <a:r>
              <a:rPr lang="en-US" dirty="0" smtClean="0"/>
              <a:t>Increased potential to change status</a:t>
            </a:r>
            <a:endParaRPr lang="en-US" dirty="0"/>
          </a:p>
        </p:txBody>
      </p:sp>
    </p:spTree>
    <p:extLst>
      <p:ext uri="{BB962C8B-B14F-4D97-AF65-F5344CB8AC3E}">
        <p14:creationId xmlns:p14="http://schemas.microsoft.com/office/powerpoint/2010/main" val="4062494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Postindustrial society</a:t>
            </a:r>
            <a:endParaRPr lang="en-US" dirty="0"/>
          </a:p>
        </p:txBody>
      </p:sp>
      <p:sp>
        <p:nvSpPr>
          <p:cNvPr id="8" name="Content Placeholder 7"/>
          <p:cNvSpPr>
            <a:spLocks noGrp="1"/>
          </p:cNvSpPr>
          <p:nvPr>
            <p:ph idx="1"/>
          </p:nvPr>
        </p:nvSpPr>
        <p:spPr>
          <a:xfrm>
            <a:off x="457200" y="1600200"/>
            <a:ext cx="5181600" cy="4800600"/>
          </a:xfrm>
        </p:spPr>
        <p:txBody>
          <a:bodyPr>
            <a:normAutofit/>
          </a:bodyPr>
          <a:lstStyle/>
          <a:p>
            <a:r>
              <a:rPr lang="en-US" sz="2800" dirty="0" smtClean="0"/>
              <a:t>Emphasis in on the provision of information and services</a:t>
            </a:r>
          </a:p>
          <a:p>
            <a:r>
              <a:rPr lang="en-US" sz="2800" dirty="0" smtClean="0"/>
              <a:t>Standard of living for much of the population as wages increase</a:t>
            </a:r>
          </a:p>
          <a:p>
            <a:r>
              <a:rPr lang="en-US" sz="2800" dirty="0" smtClean="0"/>
              <a:t>Strong emphasis on roles of science and education</a:t>
            </a:r>
          </a:p>
          <a:p>
            <a:r>
              <a:rPr lang="en-US" sz="2800" dirty="0" smtClean="0"/>
              <a:t>Technological advances are viewed as the key to future prosperity</a:t>
            </a:r>
            <a:endParaRPr lang="en-US" sz="2800" dirty="0"/>
          </a:p>
        </p:txBody>
      </p:sp>
      <p:sp>
        <p:nvSpPr>
          <p:cNvPr id="9" name="AutoShape 2" descr="data:image/jpeg;base64,/9j/4AAQSkZJRgABAQAAAQABAAD/2wCEAAkGBhQSEBUUEhQUFRQUFRUWFhUWFBUUFBYVFxYVFRcUFRcXHCYeFxokGhUXHy8hIycpLCwsFR8yNTAqNSYrLSkBCQoKDgwOGg8PGiwkHyQsLDAsLCw0LDA1LCwsLC8pLC8sKSwsLSwsLCwsKiwsLCwsLCwsLCwsLCwsLCwsLCksLP/AABEIAPoAygMBIgACEQEDEQH/xAAcAAAABwEBAAAAAAAAAAAAAAAAAQMEBQYHAgj/xABDEAACAQIEAwYEAgcGBgIDAAABAhEAAwQSITEFQVEGEyJhcYEHMpGhscFCUnKC0eHwFCNikqKyFSQzQ1PxwtI1k6P/xAAaAQACAwEBAAAAAAAAAAAAAAAEBQABAwIG/8QALBEAAgICAgEDAwQCAwEAAAAAAAECEQMEEiExE0FRBWGBFDJxsSIzwdHwFf/aAAwDAQACEQMRAD8Ao80JoqFeks85wQdCioVLJwDoTRUKlk4hzQoqFSyuIc0JoqFSy+AdCioVLJwDmhNFQqWTgCjmio6llOIYo6Kjro4aDBo5rkUYNWSjsGjmk5o5qiCk0c0lNdTULOpos9czRVZQlQoUKzCEgUKFCqLoFChQqWXQKWwuEe6wS2jOx2VFLN9BSJNa12D4QuEwwuMP7++oY6apbOqJ7jxEdT5Vjly+nGzTFi5uinYX4bYxgCy27U7Lcfxn91AxHvFI43sBi7SM5VGVAWOS4GaBqTl39t62PBWSRmYGW1MmDHLNG/psKcNhxyEelA/q52G/pYUecaFaR8ROxoynE2VgrrdVRoy/+UAcxz6jXkZzej8eRTVoCyY3B0wUKFCtTKgUc0x4hxLu9AJY/QVDtcZzLGf65Chcu1HG6XbNses59vpFmBo6rKhhqJHmJqc4fiC6SdT1iJ/mD+VXh2lkfFqmc5tZ41yT6HdChQowDDo4oooVCBiuhXIo5qyUHFFFHNFUKEaKjoqyYYkChQoVzZ1QKFChNSyUPuCYDvsRbtxIZxm/YBlv9INbrhMNz0k1lHw4ws4h7h2t29+QLEbnlorVqGD43YO11G/ZOcfVZFLdqf8AlTD9bG66RNCiJjema8asxJuoB1Y5R9WinS3FdZBDKeYIIPuNDQSafgLcWvKBl67a/Q8qxHt/wFcLjCLYi1dHeIBsJMMg8gw0HIEVsYvlCVb5dIPONtf4+dU/4u4VThbVzTMt3KPMOrSP9IPtRWtPjOvkG2I8oX8GUUTGBPSjpO+PA37J/CmrfViyuyP4ZwpsViAkxOpO8A7Gr7w34RrmlrpZOkBW+omqv2Rx4tu7GDlFsRDEk66SoMbdDWscG44t1CVRgyqGKHQwdiDzBrzGaclLz0el18UHBOuyM4p8P7IsFLahYGm5k+Z3NZVhbRtXntH9E8tp2P5fQVsuF4+166UKOsbFVm3H+JzudNoFVbGdhu+4hevEBbGSfDoTdyTlEHSSszr+YvXy+nO2TawepCku/BVYo6JaOvWHjwUVHQqFoAo6FCoQOhRUM1WciNCioUPYwoFChNFVFh0KKhVF0SWAxw7jEYZzCYhBB/VuoZQk/qn5T6g1Idn+EXP7PadbvdFE2VRnLDNox3I+XQ6abVXTVh7OX3/s91JJyywiM2XQxHM70q34f481+Rp9PknPhItWIwDYizabOUcDxMCQSSIlSuo11ifWak8Gj2UkXXzanvGy5iP8WkOB/imo3hlwNh1LLC5RDAqs9CJaZ8gDrT7vGa0S4IgERpMRzjn6UmtoduMX2PsD2hOI8M2xiLWaVRgy3FgzAkkbaqZgxrrUN8TsWGwdpSIPfAga7BHn21FZRwC/ctDOjMrZswIkMD1nen+Jxr3WzXHd26sxY/en+vhaqTZ5vNlTtJCVJYpZRgOhpWhTCrVAHjslOwapauXM5BLRyEQJiPUEGrhwvHL31wmQSFAG8ieTbe1Z5hL5s3FZdQOXMR+I3q39nrqu7PZNrxtmYG2jwx0O/wAu1ee3sHpzv2Z6X6bnWTHw91/RaP8AiCqx0UmP0WDR6gag+e1QnHO1zWc1pEXM6T3hOqhiykZY1MCQZ506v4tLbZZDXW30APlMbKOQqh9q+NWhiLmXxkZF0OgKghhO0zWWooPMufg635SjhfDyIChUG/GnOwA+/wCNJNxO4f0j+H9etehe7jXizzC05vy0WKhNV23xJwZJJEgkE/bWpbB8RW4Y2P8AW1d49qE3XhnGTVnBX5Hs0KKjokHBQijihVlDeioUKGGIKFChVEBQNI4vEhFk+w6moXEY533OnQaD+dYZMyh17mkcbkWCnHD8a1ppXmDI8hqfpVXw2csApMnbXnVk4F2kTuHw1y2veXYVb8DMFJlkbzOigjafehsmxGUGmgnFikppxZfeAYm0RmVfEei9fOpjvZ0qp4P+7BI8lGm5ED8xVv7NcNN9zv3aaM36x/UU/ieQ9RXn0nKVRPTZKjHlIoHaPs4cOlq6Fy27puKo3jIYB9GGo9Kgq9Cca4HZxNrurqAqCCsEqVIBAKkbaEisc7W9j3wTyCXssfC8ag/qvGgPnsftXpdfJcVF+TyueH+Tkl0QAo1UnahaSTA/rnU5hMIqkDnln7j+f0otyoBm6IHEW2BAA1mPc02wDOmIualW2kaSNJH4VJ8QxOW5miQhJgcydo+g+tROL4ipbPB8WuuhkaEGl+03JVYbpvjJMc8T44bYK29Gbd519ZmZqtzr513iL2YyaTWg4xUUGZMjm+xW1YZtFBNSOG7PXXHy7+dS/ZHCqxC5lk8iwn6VpWC4OipmYqo5liAB6k6VhkzNS4pBeHWg4c5sxTH8MuWWyuInY8jTe28GRp0rR+2+AzYZmRSQIYMVYKQDJykjpPrWbVrim5q35B9jEscqXgsuAxOdAefP1pzFQHCcRlucoOn8I86n6f62X1Id+UINjHwn14YBQoCjogHGtFQoUJYzoMUBRUKllURPGLnjA6D8f/QqX7O9imvgPcJVDsB8xHWTtUZjsNN5OjkL7g/wIrTeFXSq6W3KjSVC8tIALAn2FI93JKMnQ30cUZq5ewpw3sfZtqMlsSP0jq31NVLtn2PW2rXbXhjUqNvUdK1DAY5Ck66DUHQj1HI1VOJ8QtXiyEuXLFcqKe6WQTlJYS3h57dIpdjck+V/yM5xjJcGv4E+zli9jrVgWwB4QWaDkVh4Wdj6jQbk1rmAwS2bS20EKo57nmWPUk6n1qqfDBnXhqI+pt3LtsRpChpG37U+9W9m0HU0wx44x7XuL8+eeSoy9v7DC1U+33avDYPDn+0L3pugqlnSXAiSSflUaeL6SatN99IG50rCceh4lj7t99bYY27K8u7tkqv11b1Y1pKaguTMYY3klxRUm4rca5NpcgJOVR4yAdIlhroYmKdYftBetu2Yh48JkRtOgj16Vp3DezKgQqiaY8d+G63JdfC3UaAnzFYx3pN27o2yfTo1SabKLaxQu5jzmSvMaAD1qK4lbgzymjx+EuYW+VbdT7FaWviQ3mpP01BoznzQv4em6Ik0Z2oPQJ0rM0LVwIMwRHUC2JIbLJBgkMOusDTrV14ZxK7fwpAjvFcrJ2IG3vVK7P8AFgMM4bQqNDyE6An3NWjsriw1llygtObMGJnyC6GfSaX5k3fXuOcFcV37C2N4fffDXFu3SQUcEEQRvGs9ImsoB2rZeI8Yz2LqEQEVs2ZSrRlJI1AnmPKDWMjatddvsF3Elx/ItZMeIbqRyke/SrPbaQD+G3tVewHzRyYFdp32+8VYLNoKoUbCnukn2/Y8/utdL3FBQmgBXUUwABjQoUKBGoKOaKhV2QfYXgr3bTXlErZuIT12Ykj/AEz6irZY4DbxKKxJjLtuNYMxyOm+9WPslwzucEgI1dS7g9XEwfRYHtUXxCycPe8Jy2rslI+UNzXy11HrSTdTb5xHOjJV6bOsHby33Vf0lggbZgZiBoDrtypUCysyApIJ1ET1g7VH4JQbs3HW2QSQYuNnEaHwRqdoP3rrH2s7lbbM8kIuYKFLsfmUDZQCBqTzmllN9jbpF17KWAmFQD/uTcP7xkf6QtTCXJJPIaCmOFC27SqpkKiqp9ABP2rsXoXSnEY0kjz85cpNi6Nmc9BpWQ8Cw3cnIjW7mQsDanLdhSZIkwxgTGnrWsLcyIT0BPvWa2cFaW2LpQF5zydw8RmHnyobZaSSYXqRbbaLNbxuRA4AIYHVmyqBG5O/0FPLV7vLeYPbcHfIdveSG+1MrWCD4REcHwgMNxqNdxS/CMDatWv7tFQbQoA+setCLxQZJd2Zl8TOCzfsm2CXunIFG7NPhjz1qucQwzWgUcZXChSNNzA5VtdvBhrzPztqMpgaMSdddtBE/wCKsp7WXRdxVy4PlLtl/ZHhX12n3o3UlJrj7IX7sIxfK+3/ANFTxYOYyIpMbU4x6+L2pstEMDQvg8WUkbqwIYeW/wBZAPtWp9iuL3zYFtLi93t8xGnmBBHpmjSsv4fhc7Ry5+lX3sn2fVWYkmJ0H8aFzyUUMNOMm/HQ37f4w27YtW/kJhm/W1kgRyJqgjatV7Y8JF4Imw116Qpg1lvd66GfP8xU1pJxOdyLU7fgd8Itk3BHLU8tBVhqK4RgCPG0joPzqWivRakHHH37nm9qalPr2BR0BR0UCjChQmhQI3BT7gfD+/xNq1ydxP7I1Y/5QaaWLDOwVAWY7AVcOzfZ9rL52aHgiF2UHQ68z6VhmzRxrs1xYpZH0XnG8VS34d2JACrynkTsKym92kxGOuPmOVLbkJaAH93y1MSzaEEnziKv/cCf2R9zVM4thBhOJJe2sYuVfol3SSemsN+83Sk7zOaaGkcUccot/kecN4gw0u2s30/A0OLcecMjW1VDbYMAdQWXbMBGnlUxew5Gka8qisbgNTmicunmZoGE1yuhpKNxotPZ3tnaxVpRK27w0eyWghv8E/Mp3EflVgS7WAcWw5S/tAuA6eY1/L7064Z22xeFIC3C6D/t3JdfQScy+xpvGdqxBOPCTRu/EbsWTG7NbUfvOq/n9qoPHf7l7qMCUW5IG0K/iXXoM2/KD0pXg3xLtYwWrbL3V4XQSpOZGARyCjafpZfCdfWpHinC2xUsgkoNR+uJnKvVhqR6xzrPNDnH+DfVy8J9+444S5S2Cy24CgD/AJi2zZYBA31Gu009wtvTYgTorbjYwY5jb2phwW1Zt7+FtJDSCD5htQakWfMdNB9z6UudDN+eijdt+0zWMQlpXZbd1GLgEajNlX0GjbdaonGOI+LKh9T68q1TinABicfaslA6uBnlVIW0slmBIlDBgEEalayTtJwZ8Jirti581ton9Zd1ceRWD70y151ipCfax3l5P8DCKKKANPuHcFvX83dWy+VS7RGijdjJ20rQxG2CxBtuGHLl1HMGtawGLtmzae00h4J6qAPFm6EQR61kNS3BO0lzDBwmVg4+VhIDcnA6xpHPTpQ+fD6i68hersek6l4Lt2/4+q2RaUEPcE6xIQ7nTadvrWaqpmlcTinuOXdiztqWJ1/rypOK0xY/TjRjmy+pKxzh8cybHTodR/KpfB44XB0bp/CoALS1hypBG4o7DsSxv7AOXBHIvuWMCjiubTyARz1rqac3faFFV0yOo5oqc8OwveXUQmAx16wBJ/ClrlStjhK3RZuxvD4U3CNW0H7I/ifwq2hYpnhLARQFEAAADoKWuYoLGbaD9t/tSDLk5zch1ihwikLbD1NRvH+FricPcstz1U7ZXXVTP1HoxpnhuPoMqXWytDEL+kwWYIHQgbneha7QqRyViJCZkdonQllJGsHY0PKUouors2SjJdsHCMf3llVbMHtwjGdyugPuNZ8jTnG4br4iY16elRNvGvbxdtjbPc3hlcwSUufrNrpr9i3SrBxO6ioWLhQASfKOtZyi7sJxzVV8FG4/hRcxNoKZKgkj20+5qvY/Cwdqm+DXC9y5iDJDHKnWFOsesD6UXFbIAJ5b+x1FMMb41EW5kp3P5KxhOH3blwLZVmfcZeUfpTyA61tuH45dt2kW3b8WVczPzeBmIVTr4p1JqP8AhrwJUwXfsPHfJM/4ASqj00LfvVauE2luXBAJynMfCQABsJPMmPpRQEkUfH4114i63/8Aqd3aaYAkEEbDoRHtVjwvEBOp0FRnbPhOfiV27Py2rVuPRc8/VqedguBm6/evPd2zInZ3Gw8wuh9YHWluSHPLURxjlwwpzLvwfhuSbjDx3ABruqDUL9TJ8/SqT8W/h++Ny4jDQb1pCrW9jcSSwyn9YS2h3nfQA6M1ykA33NMIRUVSFU5OTtnktlKkqwIIJBBEEEaEEHY1b/hy47y8CAZw90azvlY8uen3rU+3fw8t4wi/bVRiEIJ0gXlG6P1aNm9jptSV4cUZmtKFIEHK3duBEMpge1ZZpqKr5NcGB5LafgzYrG9CrD2hxIQd0LVuGVSHYTcXKxBysDoJBGvI1Xq1hLkrMMsOEuNhiuq5FdAV2ZnSCittrXRbSuLdQhO8Kc5SOQOn9f1vTyo/g50Yen51JRTvWd4kJthVkZG1Mdk7ObEg/qqzfbL/APKoap3sqrhndVkQEDGcoJMkaCWPh+Ua0vzXwdDfHXNWXe7cCjUxVL7QdrJLJaE5NWcfo65TkndhO+2sejvjKuwYi5DEZSTOVebhSugPWJMKRJ1Jq3CeGzmDOAWlQJhSTAEPqJMkR0+lJ4qKtsYZMjX2J/s9x2zhkYX1W4XBLXP+oWDa5LgaMpIIBAJ5SJBqeTtdg8iwF7sDKsJovPIVHya+2orOsXwu9bQ3HUxORp1WYBBH09AI86jsPiirgtqNvEJ0PNZ23nTnWE9DFmk527+zOY7mSCpJGrt22w5khmMaAZSC0kgkTvp+VRvFCcbhyqyhcrlGu2fnproD5aVnxxYa4W8YI1Vl5NM6r0J6Eb7cq0LivHhgcLYa3bW413UOZAGVViebEA5eXy+1Dz1o6zisSbk31b+O/wCAnDtSyqXqVVf2FieGd1aQBYQeFfYfj5+tR/bFAmHtsJ8aAa/rD5h9SR7VN9ne0wxwy3bIQDbxTm3nJInl/UUPiJgO8wTFBBt3M48wfCR9yfaidac3LhlVSKz8eHKDtFy4EgTh+GC7CxZ/2KakOzGJzG4p+YMD+7ED6EfekcDh8uHt2/1EVP8AKAv5Vzw0G1ilP6LjIfU7fcCmTF6IDimGbE8Uv2RIWUzkfooLVvMfXkPMir3Yw/dIqWwFVRGWNPrTXAcGFq9iLp1e/dzHyRQFRfsW9W8qfzXEMai2/k2y5XNKPskdIdNfegp1rkmlUWBNdmIqEqpdtOyXfDvLCjvCYuABfEp3dcxADjrzBPMCrarUbrINcyipdM7hNxdo8t9oeLJfZQiMvdgrmaAWGkeEbRB5mZ5RUSKme2/DVw/EsRaQyouSNt3AcjToWI9qhqtRUVSM5yc3yZ1RrXFdKa6OBcLyq58J7C2Gt52uXGPQZVH5n71T7GFa4rZQSRAUASWYkaDrV87N4pxbyuIIGolTEROgJofZ5xinEN0ljnJqRGYzBLacoghRy/nzpGac8UebhpnXoNJt4IN/B5/fio7M0vkjlbUc4IPUe9Xfs3xF7lq7CoGOVAwDSiwcwQFiFkGIUDeqQBrV24Rwx7WHXrd8flDBcsQddAD70l38vp4n32/A80cPqZV9hLi/Eg1lrCoEQETdeDbA1JC/pZp2Gp1MVWMbjEWwGRrbFtiFAgiJCrcXM0dZMGdanrXBziO9tm4F0JVSTqw0z5dyApYH9oVS72AcsyjVUYywABYDQecaGPWlupCHcV5Xb/IV9QTUvsLYPFXb6nDly2YgoGIjNImWbULAJPpUTftlGKmJHMEEexpzh0ZGkE7EGNDrvr+W1KYdEa6vfFijXB3hnXKW8RHtTFLjdeBYuyc4b8OsY9pcRb7uHXMgLkOQRI5DKSPPnU9214GzYe3cu5u8tlVjNNkAiWKiIGwkn9WOlW7FY44e2SP+moUABc2VAIGUA+g501tcUzEbMrTy8M8wQehpTPO5SjkrwOoaiUXG/JnPZ+7lxFtbRe65dYS3Lc4J0MbE661p3FOHaKj/AKRKEEjQQXAEE5jKjpE865wHDbNgf8uO5Acucs+JmTu41JIAHIaSTpUJxXtXbTEWbauWPeKvd6jK5bLmYyRAzT1Otauaz5YyhfXl/wDBhweDG4z9/BpK29K5vYfMsDQ8j0I2rrB3pT7U4sJL+gpmADm4/wBfzriuG3pLhuKZ7txWVYtxqCdzsBI8jUIPbdulW2NdqtJT8w9x6H+YNQh1aOlKA0jbPhpVDULMB+JnYz+z4u/eDSl1zdRROYF/E+Y9M2eI5RrVEIrfu3XZz+24pLAui01y0TMBjCzPgkEg7e9UnF/AzGK393dw9wdSXtkeoKn7GuYtu7KkvgzfNXLGtJtfAvGn5ruGX9+634W6sHC/glbsqXu3TfuqJRAO7s5hqMxMswn0HUEV2cpFZ+FXDTF686+Fcq25GmYkFiOukD386keHYtFe8H+Y3PD5hszAzyECrPjlYs1tyReOU6sxaIyAqqKFyjw7afc1XL/c4fMzstxrtsBQoKFRmzZlB1BYSDtyjnAWSLlJjTBKMIJEDxCwQd5EkA+XL1pnTjFYzPGkAUhNek0oThhSmeX+oZIZM7lB2uhvZwDnXLIjeQPp1rRuDqTg7IcahQPZSVG/lFZthse6GQfY6ir3wPtWl20EKFWRQDBBGkCeRE77Uj+o43PGqXuPtGahPtjrD8NGa4V0LArImVDDWNtZj+taqA4T3d6JBMaEMSNDsfblV0xnEVKlV0H3M8yY1+1V/GcPRkyzzkEcj1HX+dBasZY7t+Qncay+PJUuL4cC5CkMYkiBv0/lSOBwC3GUZW8XMTEj5lM7fzq2YTs/aGrDMTI1MAdYHXzpReF27NlhbzscwcAldCYUwdNOe3KjZZFXQDjwu1yJfBW3dEQGbdq2eQJeBoDzgaCI9aQwfB3TVWOu8/jl2B+tVMdsLiZgEy7gky3uQI/Opvg3a8XF/vPmBAzLHimeXtQE8Uoq0hvjzwk6ssF3BsEJLNMRM7A76D8azrtdw42ri3FEFSNucGVPnrV2vceDu1oELdQAoHlUuaBsp9j7TtVM7QcVW5mCgoQDmtOZUHbwH76GPKr11JSK2XCWN35Nj4VjwwVx8l1UceWcT+dTeGOhjc1SOwbE4DDZiD/dldP1czZQfMCB7VbcCxXqdNvQz+FMhNdjq1fJkbMPpXfC8KUdiAQGCEyZJcZpMctCNftSLaXBHMT9CP41K2dhUZDsGaSviDm5RB94g/X8a6jmKF4SpHlULE7R096XQVA8L4zmLJcIW5bbKwJAzD9F1nefxBqUPE7afPcRZ6sAfYTJqmyJNjS9wHNj0xWYDJYa1ljUlnDBp5ADMP3qlStIYXiKXZyEnLE6EDXpPpTiapNNWi3Fp0wstc3DAJ6dNT7Dma7miauiircbwCYi2c6KmIAcoWC51i3cKgXFJ022MSp0rHLzGdRBACkeaiD6GRW+43Aq9xSRuGQnmEKPIHrpWIdobJTEPm3zEHzZCUY+5WfemOk1yaF28nxXZHCuq4mus1NBSRtd2rzIZUlSOYMGuKFKR8Pf+M3v/I32/hU1w7vbltWznUGdgfmYch0iqzWg9ksPOGTTfN/uag9pKMLS9wnXblKmxmnBbpEi4/8AmP8AGpHA8LZPnJIOkzqKnMPapwbQpW22MFSK1jey1ttQPXzqo9o+xxs2mvWjHdwxHlIB/GfatRyaVHcWw2ezdTTxI4Gx1ykjTnrFdRk4s5nFSRU+BXLdy2iY1ARdCm3eRdWkeFMw1Rxy5HLGu1V/txhLVu7ktNmgDlqP8JPM1L9nrwvYFcwB1dSI0+YsABy+YVA8bsBDGpG6ltcp5jz/APdEwl3QJli65fJN9hu2Qw+G7plLFbpYRGiMJ06+IHT/ABVs3CLwZUYQQUBB8iJmsF4B2ZuNhHxYkqLmSP8ACBLP6BoHsauvw84rcR3UGVCSFYnKPEB+6PEdaMWO8fL4AvV45FB+5o+MWHTT9Ij/ADKZ+4FSVhvCKzu78Q2LAPZXwsD4XPLfcc6krHxJtgEG1c9iprv9NlatI4/XYE2nL+y6JQYCOtUm78ShHgsa9WfT6AfnUJje2WJvi4mbKGBEIIOhCwD82ubrV/pMnuqOP/oYG6i7H3abgqN32IDZiCq9V+YBo67j6edMeEWVUzA+lOlxOXhapHid1T2BLk/6I96b2FIAikm5+5Hp9G/Td/JdOzzDO46qp+hI/wDlU7HrVc7MKc5PRI+pH8DVlmidf/WgDa/2MGtALRg0dbg4kU1npP8ACsZ+IFgribhKxN66R5hhbaR9a2uKzL4vcOANm8ojMXRz1IClSfPKCPQCjNSVZEgTbjeJmcijogaFOhIMKFChSkeh1pHY28pwqAMCRIIkSDmOkVm1TXCLQyiRM5tI9p5z9KF2lcPyEa37zUbaetKhTWe4a4wAALKDzBKmNdNvf7+VOVxj+KHcgf4jp02Y7aTqTvSzgMS7shjWo7F4q2vzXEXfdlnY8pk1ntnh7G7cDXbxAysFZ2gg7Akz08tqa8TwUXUa2ACoI5LKzI5/jXXpr5OOTq6O+EcYt2rDL3bKe8OVJJAGRBJZtdSpO3OuOF8NfieL7gME8DvoB+gBA1O5JAk+dNcYpyknm0+/l5edWv4K8PnEX752RVtg+bks32RfrREIq7BJt1xNE4BwUYbCWsOQAVtw2x8W5JjQyTSWE7D27d13tHKHEFGGZFMgmBzGnyn7VOYoeIf1vTqyK2tpUZOKbTfsZtjfh/iczMBbInSHAO/QjSkh2DxgMd2P/wBlv/7Vpt9tAPMfiKdc6Kju5IquhdP6Zhm23f8A78GZ4f4eYo/N3a+rz/tBqZ4H8Pu6u57zq6iCqrOpJU+KRsCo23nlzulHXE9vJNUaYvp2DE7Sv+Si9sbQR1QDRibg8zGVvy+tReGTarN28wpNu06jVLhB/ZdGn7otQXDsMXdVG5MUl2Fcz02q0sRb+z2Hy2p5sZ9hoPzqUFc2rQVQo2UAD2rvnR0VxSQrnLlJsMUKAo66OQVVPiZgO84dcIGtpkuD0Byt/pc/SrXTbieD72zctn/uW3T/ADKVH3Nd45cZJnGSPKLR5yoTQYEGDuND686Ka9GecGdCgaFKR6Cp7hY/u1E6QTyJOv8AL+pqBqy8NTwL+yNTrAPMT7j93yobZ/agnW/cxWy07BSZ0MD39NY+vMU7Rvcac2PSDtpOgiAIPQaNLTeUwZAkxr/D0/S96dWwAYPPSYXyn2O28++tAB6G3dxdG0sCpEAAxy6RH40hxInMIJkgGSNAfP7D296esIKmI6LJmNNOpn05dabcYMBToCDA6yOpPOZ33+9REfhkDxBpQzy5fq+XlWl/BrA5cAX/APJduN7DLbH+w/Wsw4lc8DDyiB661sHwi14Va9bo/wD6vW8PAFk8lpvax5NFL220pC6Mp8iR9RSx206V2ZiZaXUef4Amny0xwYm4T0EfX/1T6oyzujrmuhXJZG9ocL3mHcc1hx6qZP2ke9MuzPDsoNwjU6L6cz+VTtxZBHX865s24UDoAPoIrNwTlyNVlag4HcUXOjihWhkAUdFRioQFA0KFQh5+7WYTusdiE2AvOR6Mc4+zCoirr8WOH5McHA0u21b95ZQ/YL9apVegxT5QT+wiyQqbX3GdCa6FdUvoZ2JzVrwdsZQIJIWBsNwTJ+n9TVXNWzCGIjT/AN0LtdJBer5ZyyAGDpz0jU7af1tS9sR7iIOaN5ExvP4mmrsZP7n4RTi3rm8lYjyOutArsO8HTICNJIHMydQTvrERzPPYU24vBtyOs9Dr6aaRHnP1fXVGVvKY8vEm1MseZXXXVN9ai8kfgq/FD4Dp6zv6ekRWx/CG3l4Va82ut7G48fhWNcS+X9wfjW0fC/8A/GYf9g/73oiIDLyXFhNNzajbau2NJufCfSujkVwCwJ6mnc00w3yil1qmQVFHSYrqqLDaiWiNElWUd0KKiqFnVHXIo6ogdChXLVCFO+JvCO9s23G9tyPZx/FR9azb/gRrY+1g/wCUuei/71rOYptqTfp0LtnHFztn/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180" y="3581400"/>
            <a:ext cx="2047189" cy="2533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238" y="609600"/>
            <a:ext cx="1743075" cy="2619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2991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smtClean="0"/>
              <a:t>Capitalism and Adam Smith</a:t>
            </a:r>
          </a:p>
        </p:txBody>
      </p:sp>
      <p:pic>
        <p:nvPicPr>
          <p:cNvPr id="7171" name="Picture 5" descr="adam_smith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828800"/>
            <a:ext cx="2924175" cy="3810000"/>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7"/>
          <p:cNvSpPr txBox="1">
            <a:spLocks noChangeArrowheads="1"/>
          </p:cNvSpPr>
          <p:nvPr/>
        </p:nvSpPr>
        <p:spPr bwMode="auto">
          <a:xfrm>
            <a:off x="4495800" y="16764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algn="ctr" eaLnBrk="1" hangingPunct="1">
              <a:spcBef>
                <a:spcPct val="50000"/>
              </a:spcBef>
            </a:pPr>
            <a:r>
              <a:rPr lang="en-US" sz="2800" u="sng"/>
              <a:t>Economic Laws</a:t>
            </a:r>
          </a:p>
        </p:txBody>
      </p:sp>
      <p:sp>
        <p:nvSpPr>
          <p:cNvPr id="7173" name="Text Box 8"/>
          <p:cNvSpPr txBox="1">
            <a:spLocks noChangeArrowheads="1"/>
          </p:cNvSpPr>
          <p:nvPr/>
        </p:nvSpPr>
        <p:spPr bwMode="auto">
          <a:xfrm>
            <a:off x="4114800" y="2514600"/>
            <a:ext cx="4343400" cy="292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spcBef>
                <a:spcPct val="50000"/>
              </a:spcBef>
              <a:buFontTx/>
              <a:buAutoNum type="arabicPeriod"/>
            </a:pPr>
            <a:r>
              <a:rPr lang="en-US" sz="2400" dirty="0"/>
              <a:t>Law of Supply and Demand</a:t>
            </a:r>
          </a:p>
          <a:p>
            <a:pPr eaLnBrk="1" hangingPunct="1">
              <a:spcBef>
                <a:spcPct val="50000"/>
              </a:spcBef>
            </a:pPr>
            <a:r>
              <a:rPr lang="en-US" dirty="0"/>
              <a:t>	Price and Profit depends on amount of goods available and the demand for the goods.</a:t>
            </a:r>
          </a:p>
          <a:p>
            <a:pPr eaLnBrk="1" hangingPunct="1">
              <a:spcBef>
                <a:spcPct val="50000"/>
              </a:spcBef>
            </a:pPr>
            <a:r>
              <a:rPr lang="en-US" sz="2400" dirty="0"/>
              <a:t>2. Law of Competition</a:t>
            </a:r>
          </a:p>
          <a:p>
            <a:pPr eaLnBrk="1" hangingPunct="1">
              <a:spcBef>
                <a:spcPct val="50000"/>
              </a:spcBef>
            </a:pPr>
            <a:r>
              <a:rPr lang="en-US" dirty="0"/>
              <a:t>	Competition would result in the best product possible for the lowest price in an effort to beat the opponent </a:t>
            </a:r>
          </a:p>
        </p:txBody>
      </p:sp>
    </p:spTree>
    <p:extLst>
      <p:ext uri="{BB962C8B-B14F-4D97-AF65-F5344CB8AC3E}">
        <p14:creationId xmlns:p14="http://schemas.microsoft.com/office/powerpoint/2010/main" val="4280798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4" name="Content Placeholder 2"/>
          <p:cNvSpPr txBox="1">
            <a:spLocks/>
          </p:cNvSpPr>
          <p:nvPr/>
        </p:nvSpPr>
        <p:spPr>
          <a:xfrm>
            <a:off x="304800" y="1447800"/>
            <a:ext cx="7620000" cy="205740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33363" indent="-233363">
              <a:spcBef>
                <a:spcPct val="0"/>
              </a:spcBef>
              <a:spcAft>
                <a:spcPct val="30000"/>
              </a:spcAft>
              <a:buFontTx/>
              <a:buChar char="•"/>
            </a:pPr>
            <a:r>
              <a:rPr lang="en-US" sz="2600" b="1" dirty="0" smtClean="0">
                <a:solidFill>
                  <a:schemeClr val="accent1"/>
                </a:solidFill>
              </a:rPr>
              <a:t>Definition: </a:t>
            </a:r>
            <a:r>
              <a:rPr lang="en-US" sz="2600" dirty="0" smtClean="0"/>
              <a:t>Group </a:t>
            </a:r>
            <a:r>
              <a:rPr lang="en-US" sz="2600" dirty="0"/>
              <a:t>of people who are related by marriage, blood, or adoption and who often live together and share economic resources</a:t>
            </a:r>
          </a:p>
          <a:p>
            <a:pPr marL="233363" indent="-233363">
              <a:spcBef>
                <a:spcPct val="0"/>
              </a:spcBef>
              <a:spcAft>
                <a:spcPct val="30000"/>
              </a:spcAft>
              <a:buFontTx/>
              <a:buChar char="•"/>
            </a:pPr>
            <a:r>
              <a:rPr lang="en-US" sz="2600" dirty="0"/>
              <a:t>The</a:t>
            </a:r>
            <a:r>
              <a:rPr lang="en-US" sz="2600" b="1" dirty="0"/>
              <a:t> </a:t>
            </a:r>
            <a:r>
              <a:rPr lang="en-US" sz="2600" dirty="0"/>
              <a:t>family</a:t>
            </a:r>
            <a:r>
              <a:rPr lang="en-US" sz="2600" b="1" dirty="0"/>
              <a:t> </a:t>
            </a:r>
            <a:r>
              <a:rPr lang="en-US" sz="2600" dirty="0"/>
              <a:t>is the most universal social institution, but what constitutes a</a:t>
            </a:r>
            <a:r>
              <a:rPr lang="en-US" sz="2600" b="1" dirty="0"/>
              <a:t> </a:t>
            </a:r>
            <a:r>
              <a:rPr lang="en-US" sz="2600" dirty="0"/>
              <a:t>“family”</a:t>
            </a:r>
            <a:r>
              <a:rPr lang="en-US" sz="2600" b="1" dirty="0"/>
              <a:t> </a:t>
            </a:r>
            <a:r>
              <a:rPr lang="en-US" sz="2600" dirty="0"/>
              <a:t>varies across cultures.</a:t>
            </a:r>
          </a:p>
          <a:p>
            <a:pPr marL="114300" indent="0">
              <a:buFont typeface="Arial" pitchFamily="34" charset="0"/>
              <a:buNone/>
            </a:pPr>
            <a:endParaRPr lang="en-US" dirty="0" smtClean="0">
              <a:latin typeface="Arial" charset="0"/>
            </a:endParaRP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57600"/>
            <a:ext cx="3764457" cy="2505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57600"/>
            <a:ext cx="3764457" cy="2505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6430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smtClean="0"/>
              <a:t>Laissez-faire</a:t>
            </a:r>
          </a:p>
        </p:txBody>
      </p:sp>
      <p:sp>
        <p:nvSpPr>
          <p:cNvPr id="25603" name="Rectangle 3"/>
          <p:cNvSpPr>
            <a:spLocks noGrp="1" noChangeArrowheads="1"/>
          </p:cNvSpPr>
          <p:nvPr>
            <p:ph type="body" idx="1"/>
          </p:nvPr>
        </p:nvSpPr>
        <p:spPr>
          <a:xfrm>
            <a:off x="685800" y="1447800"/>
            <a:ext cx="7696200" cy="3886200"/>
          </a:xfrm>
        </p:spPr>
        <p:txBody>
          <a:bodyPr/>
          <a:lstStyle/>
          <a:p>
            <a:pPr>
              <a:lnSpc>
                <a:spcPct val="90000"/>
              </a:lnSpc>
              <a:defRPr/>
            </a:pPr>
            <a:r>
              <a:rPr lang="en-US" sz="2400" dirty="0"/>
              <a:t>Laissez-faire means “</a:t>
            </a:r>
            <a:r>
              <a:rPr lang="en-US" sz="2400" dirty="0" smtClean="0"/>
              <a:t>let go”, </a:t>
            </a:r>
            <a:r>
              <a:rPr lang="en-US" sz="2400" dirty="0"/>
              <a:t>“allow to do</a:t>
            </a:r>
            <a:r>
              <a:rPr lang="en-US" sz="2400" dirty="0" smtClean="0"/>
              <a:t>”</a:t>
            </a:r>
          </a:p>
          <a:p>
            <a:pPr>
              <a:lnSpc>
                <a:spcPct val="90000"/>
              </a:lnSpc>
              <a:defRPr/>
            </a:pPr>
            <a:r>
              <a:rPr lang="en-US" sz="2400" dirty="0" smtClean="0"/>
              <a:t>Free Enterprise: </a:t>
            </a:r>
          </a:p>
          <a:p>
            <a:pPr lvl="1">
              <a:lnSpc>
                <a:spcPct val="90000"/>
              </a:lnSpc>
              <a:defRPr/>
            </a:pPr>
            <a:r>
              <a:rPr lang="en-US" sz="2400" dirty="0" smtClean="0"/>
              <a:t>People should be free to conduct in whatever business they choose. They should be able to run business to their greatest advantage. No government interference. </a:t>
            </a:r>
          </a:p>
          <a:p>
            <a:pPr lvl="1">
              <a:lnSpc>
                <a:spcPct val="90000"/>
              </a:lnSpc>
              <a:defRPr/>
            </a:pPr>
            <a:r>
              <a:rPr lang="en-US" sz="2400" dirty="0" smtClean="0"/>
              <a:t>No restrictive laws should exist.</a:t>
            </a:r>
          </a:p>
          <a:p>
            <a:pPr eaLnBrk="1" hangingPunct="1">
              <a:lnSpc>
                <a:spcPct val="90000"/>
              </a:lnSpc>
              <a:buFont typeface="Wingdings" pitchFamily="2" charset="2"/>
              <a:buNone/>
              <a:defRPr/>
            </a:pPr>
            <a:endParaRPr lang="en-US" sz="2400"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038600"/>
            <a:ext cx="5248656" cy="2343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6979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itchFamily="18" charset="0"/>
                <a:cs typeface="Times New Roman" pitchFamily="18" charset="0"/>
              </a:rPr>
              <a:t>John Maynard </a:t>
            </a:r>
            <a:r>
              <a:rPr lang="en-US" sz="4800" dirty="0" smtClean="0">
                <a:latin typeface="Times New Roman" pitchFamily="18" charset="0"/>
                <a:cs typeface="Times New Roman" pitchFamily="18" charset="0"/>
              </a:rPr>
              <a:t>Keynes</a:t>
            </a:r>
            <a:endParaRPr lang="en-US" dirty="0"/>
          </a:p>
        </p:txBody>
      </p:sp>
      <p:sp>
        <p:nvSpPr>
          <p:cNvPr id="3" name="Content Placeholder 2"/>
          <p:cNvSpPr>
            <a:spLocks noGrp="1"/>
          </p:cNvSpPr>
          <p:nvPr>
            <p:ph idx="1"/>
          </p:nvPr>
        </p:nvSpPr>
        <p:spPr/>
        <p:txBody>
          <a:bodyPr/>
          <a:lstStyle/>
          <a:p>
            <a:r>
              <a:rPr lang="en-US" dirty="0"/>
              <a:t>In the 1930s, Keynes spearheaded a revolution in economic thinking, challenging the ideas of neoclassical economics that held that free markets would, in the short to medium term, automatically provide full employment, as long as workers were flexible in their wage demands. </a:t>
            </a:r>
            <a:endParaRPr lang="en-US" dirty="0" smtClean="0"/>
          </a:p>
          <a:p>
            <a:r>
              <a:rPr lang="en-US" b="1" dirty="0" smtClean="0"/>
              <a:t>He </a:t>
            </a:r>
            <a:r>
              <a:rPr lang="en-US" b="1" dirty="0"/>
              <a:t>instead argued that </a:t>
            </a:r>
            <a:r>
              <a:rPr lang="en-US" b="1" u="sng" dirty="0"/>
              <a:t>aggregate demand determined the overall level of economic activity and that inadequate aggregate demand could lead to prolonged periods of high unemployment</a:t>
            </a:r>
            <a:r>
              <a:rPr lang="en-US" b="1" dirty="0"/>
              <a:t>. </a:t>
            </a:r>
            <a:endParaRPr lang="en-US" b="1" dirty="0" smtClean="0"/>
          </a:p>
          <a:p>
            <a:r>
              <a:rPr lang="en-US" b="1" dirty="0" smtClean="0"/>
              <a:t>Keynes </a:t>
            </a:r>
            <a:r>
              <a:rPr lang="en-US" b="1" dirty="0"/>
              <a:t>advocated the use of fiscal and monetary policies to mitigate the adverse effects of economic recessions and depressions.</a:t>
            </a:r>
          </a:p>
        </p:txBody>
      </p:sp>
    </p:spTree>
    <p:extLst>
      <p:ext uri="{BB962C8B-B14F-4D97-AF65-F5344CB8AC3E}">
        <p14:creationId xmlns:p14="http://schemas.microsoft.com/office/powerpoint/2010/main" val="27252698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Milton Friedman</a:t>
            </a:r>
            <a:endParaRPr lang="en-US" dirty="0"/>
          </a:p>
        </p:txBody>
      </p:sp>
      <p:sp>
        <p:nvSpPr>
          <p:cNvPr id="3" name="Content Placeholder 2"/>
          <p:cNvSpPr>
            <a:spLocks noGrp="1"/>
          </p:cNvSpPr>
          <p:nvPr>
            <p:ph idx="1"/>
          </p:nvPr>
        </p:nvSpPr>
        <p:spPr>
          <a:xfrm>
            <a:off x="457200" y="1371600"/>
            <a:ext cx="7620000" cy="5029200"/>
          </a:xfrm>
        </p:spPr>
        <p:txBody>
          <a:bodyPr>
            <a:normAutofit fontScale="92500"/>
          </a:bodyPr>
          <a:lstStyle/>
          <a:p>
            <a:r>
              <a:rPr lang="en-US" b="1" dirty="0"/>
              <a:t>Friedman's challenges to what he later called "naive Keynesian" </a:t>
            </a:r>
            <a:r>
              <a:rPr lang="en-US" b="1" dirty="0" smtClean="0"/>
              <a:t>theory began </a:t>
            </a:r>
            <a:r>
              <a:rPr lang="en-US" b="1" dirty="0"/>
              <a:t>with his 1950s reinterpretation of the consumption function.</a:t>
            </a:r>
            <a:r>
              <a:rPr lang="en-US" dirty="0"/>
              <a:t> In the 1960s, he became the main advocate opposing Keynesian government policies</a:t>
            </a:r>
            <a:r>
              <a:rPr lang="en-US" dirty="0" smtClean="0"/>
              <a:t>,  </a:t>
            </a:r>
            <a:r>
              <a:rPr lang="en-US" dirty="0"/>
              <a:t>and described his approach (along with mainstream economics) as using "Keynesian language and apparatus" yet rejecting its "initial" conclusions</a:t>
            </a:r>
            <a:r>
              <a:rPr lang="en-US" dirty="0" smtClean="0"/>
              <a:t>.  </a:t>
            </a:r>
            <a:r>
              <a:rPr lang="en-US" b="1" dirty="0"/>
              <a:t>He theorized that there existed a "natural" rate of unemployment, and argued that employment above this rate would cause inflation to </a:t>
            </a:r>
            <a:r>
              <a:rPr lang="en-US" b="1" dirty="0" smtClean="0"/>
              <a:t>accelerate</a:t>
            </a:r>
            <a:r>
              <a:rPr lang="en-US" dirty="0" smtClean="0"/>
              <a:t>.. Friedman </a:t>
            </a:r>
            <a:r>
              <a:rPr lang="en-US" dirty="0"/>
              <a:t>promoted an alternative macroeconomic viewpoint known as "monetarism", and argued that a steady, small expansion of the money supply was the preferred policy</a:t>
            </a:r>
            <a:r>
              <a:rPr lang="en-US" dirty="0" smtClean="0"/>
              <a:t>.  </a:t>
            </a:r>
            <a:r>
              <a:rPr lang="en-US" b="1" dirty="0"/>
              <a:t>His ideas concerning monetary policy, taxation, privatization and </a:t>
            </a:r>
            <a:r>
              <a:rPr lang="en-US" b="1" dirty="0" smtClean="0"/>
              <a:t>de-regulation </a:t>
            </a:r>
            <a:r>
              <a:rPr lang="en-US" b="1" dirty="0"/>
              <a:t>influenced government policies, especially during the 1980s</a:t>
            </a:r>
            <a:r>
              <a:rPr lang="en-US" dirty="0"/>
              <a:t>. His monetary theory influenced the Federal Reserve's response to the global financial crisis of 2007–08</a:t>
            </a:r>
            <a:r>
              <a:rPr lang="en-US" dirty="0" smtClean="0"/>
              <a:t>.</a:t>
            </a:r>
            <a:endParaRPr lang="en-US" dirty="0"/>
          </a:p>
        </p:txBody>
      </p:sp>
    </p:spTree>
    <p:extLst>
      <p:ext uri="{BB962C8B-B14F-4D97-AF65-F5344CB8AC3E}">
        <p14:creationId xmlns:p14="http://schemas.microsoft.com/office/powerpoint/2010/main" val="4162613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Socialism</a:t>
            </a:r>
            <a:endParaRPr lang="en-US" dirty="0"/>
          </a:p>
        </p:txBody>
      </p:sp>
      <p:sp>
        <p:nvSpPr>
          <p:cNvPr id="3" name="Content Placeholder 2"/>
          <p:cNvSpPr>
            <a:spLocks noGrp="1"/>
          </p:cNvSpPr>
          <p:nvPr>
            <p:ph idx="1"/>
          </p:nvPr>
        </p:nvSpPr>
        <p:spPr>
          <a:xfrm>
            <a:off x="228600" y="1366608"/>
            <a:ext cx="7620000" cy="4800600"/>
          </a:xfrm>
        </p:spPr>
        <p:txBody>
          <a:bodyPr/>
          <a:lstStyle/>
          <a:p>
            <a:r>
              <a:rPr lang="en-US" sz="2400" dirty="0" smtClean="0">
                <a:solidFill>
                  <a:srgbClr val="C00000"/>
                </a:solidFill>
              </a:rPr>
              <a:t>Description:</a:t>
            </a:r>
          </a:p>
          <a:p>
            <a:pPr lvl="1"/>
            <a:r>
              <a:rPr lang="en-US" sz="2400" dirty="0" smtClean="0"/>
              <a:t>Factors of production owned by the </a:t>
            </a:r>
          </a:p>
          <a:p>
            <a:pPr marL="411480" lvl="1" indent="0">
              <a:buNone/>
            </a:pPr>
            <a:r>
              <a:rPr lang="en-US" sz="2400" dirty="0"/>
              <a:t> </a:t>
            </a:r>
            <a:r>
              <a:rPr lang="en-US" sz="2400" dirty="0" smtClean="0"/>
              <a:t>   government</a:t>
            </a:r>
          </a:p>
          <a:p>
            <a:r>
              <a:rPr lang="en-US" sz="2400" dirty="0" smtClean="0">
                <a:solidFill>
                  <a:srgbClr val="C00000"/>
                </a:solidFill>
              </a:rPr>
              <a:t>What to produce?</a:t>
            </a:r>
          </a:p>
          <a:p>
            <a:pPr lvl="1"/>
            <a:r>
              <a:rPr lang="en-US" sz="2400" dirty="0" smtClean="0"/>
              <a:t>Determined by the needs of society</a:t>
            </a:r>
          </a:p>
          <a:p>
            <a:r>
              <a:rPr lang="en-US" sz="2400" dirty="0" smtClean="0">
                <a:solidFill>
                  <a:srgbClr val="C00000"/>
                </a:solidFill>
              </a:rPr>
              <a:t>How to produce?</a:t>
            </a:r>
          </a:p>
          <a:p>
            <a:pPr lvl="1"/>
            <a:r>
              <a:rPr lang="en-US" sz="2400" dirty="0" smtClean="0"/>
              <a:t>Central planners decide which items and factories will produce which items. Market competition is not a factor in regulating supply ad demand</a:t>
            </a:r>
          </a:p>
          <a:p>
            <a:r>
              <a:rPr lang="en-US" sz="2400" dirty="0" smtClean="0">
                <a:solidFill>
                  <a:srgbClr val="C00000"/>
                </a:solidFill>
              </a:rPr>
              <a:t>For whom to produce? </a:t>
            </a:r>
          </a:p>
          <a:p>
            <a:pPr lvl="1"/>
            <a:r>
              <a:rPr lang="en-US" sz="2400" dirty="0" smtClean="0"/>
              <a:t>Determined by need instead of ability to pay</a:t>
            </a:r>
          </a:p>
          <a:p>
            <a:pPr lvl="1"/>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1000"/>
            <a:ext cx="2819400"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753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5299"/>
            <a:ext cx="7620000" cy="1143000"/>
          </a:xfrm>
        </p:spPr>
        <p:txBody>
          <a:bodyPr/>
          <a:lstStyle/>
          <a:p>
            <a:r>
              <a:rPr lang="en-US" dirty="0" smtClean="0"/>
              <a:t>Politics</a:t>
            </a:r>
            <a:endParaRPr lang="en-US" dirty="0"/>
          </a:p>
        </p:txBody>
      </p:sp>
      <p:sp>
        <p:nvSpPr>
          <p:cNvPr id="5" name="Rectangle 4"/>
          <p:cNvSpPr/>
          <p:nvPr/>
        </p:nvSpPr>
        <p:spPr>
          <a:xfrm>
            <a:off x="533400" y="1509839"/>
            <a:ext cx="7886700" cy="1815882"/>
          </a:xfrm>
          <a:prstGeom prst="rect">
            <a:avLst/>
          </a:prstGeom>
        </p:spPr>
        <p:txBody>
          <a:bodyPr wrap="square">
            <a:spAutoFit/>
          </a:bodyPr>
          <a:lstStyle/>
          <a:p>
            <a:r>
              <a:rPr lang="en-US" sz="2800" b="1" dirty="0" smtClean="0"/>
              <a:t>Q: </a:t>
            </a:r>
          </a:p>
          <a:p>
            <a:r>
              <a:rPr lang="en-US" sz="2800" b="1" dirty="0" smtClean="0"/>
              <a:t>1) How </a:t>
            </a:r>
            <a:r>
              <a:rPr lang="en-US" sz="2800" b="1" dirty="0"/>
              <a:t>do political institutions exercise power?</a:t>
            </a:r>
          </a:p>
          <a:p>
            <a:r>
              <a:rPr lang="en-US" sz="2800" b="1" dirty="0" smtClean="0"/>
              <a:t>2) How </a:t>
            </a:r>
            <a:r>
              <a:rPr lang="en-US" sz="2800" b="1" dirty="0"/>
              <a:t>are governments influenced by various groups?</a:t>
            </a:r>
          </a:p>
        </p:txBody>
      </p:sp>
      <p:sp>
        <p:nvSpPr>
          <p:cNvPr id="8" name="Rectangle 7"/>
          <p:cNvSpPr/>
          <p:nvPr/>
        </p:nvSpPr>
        <p:spPr>
          <a:xfrm>
            <a:off x="2667000" y="3632775"/>
            <a:ext cx="5029200" cy="3108543"/>
          </a:xfrm>
          <a:prstGeom prst="rect">
            <a:avLst/>
          </a:prstGeom>
        </p:spPr>
        <p:txBody>
          <a:bodyPr wrap="square">
            <a:spAutoFit/>
          </a:bodyPr>
          <a:lstStyle/>
          <a:p>
            <a:pPr marL="285750" indent="-285750">
              <a:buFont typeface="Arial" pitchFamily="34" charset="0"/>
              <a:buChar char="•"/>
            </a:pPr>
            <a:r>
              <a:rPr lang="en-US" sz="2800" dirty="0">
                <a:latin typeface="Times New Roman" pitchFamily="18" charset="0"/>
                <a:cs typeface="Times New Roman" pitchFamily="18" charset="0"/>
              </a:rPr>
              <a:t>Traditional authority</a:t>
            </a:r>
          </a:p>
          <a:p>
            <a:pPr marL="285750" indent="-285750">
              <a:buFont typeface="Arial" pitchFamily="34" charset="0"/>
              <a:buChar char="•"/>
            </a:pPr>
            <a:r>
              <a:rPr lang="en-US" sz="2800" dirty="0">
                <a:latin typeface="Times New Roman" pitchFamily="18" charset="0"/>
                <a:cs typeface="Times New Roman" pitchFamily="18" charset="0"/>
              </a:rPr>
              <a:t>Charismatic authority</a:t>
            </a:r>
          </a:p>
          <a:p>
            <a:pPr marL="285750" indent="-285750">
              <a:buFont typeface="Arial" pitchFamily="34" charset="0"/>
              <a:buChar char="•"/>
            </a:pPr>
            <a:r>
              <a:rPr lang="en-US" sz="2800" dirty="0">
                <a:latin typeface="Times New Roman" pitchFamily="18" charset="0"/>
                <a:cs typeface="Times New Roman" pitchFamily="18" charset="0"/>
              </a:rPr>
              <a:t>Rational-legal authority</a:t>
            </a:r>
          </a:p>
          <a:p>
            <a:pPr marL="285750" indent="-285750">
              <a:buFont typeface="Arial" pitchFamily="34" charset="0"/>
              <a:buChar char="•"/>
            </a:pPr>
            <a:r>
              <a:rPr lang="en-US" sz="2800" dirty="0">
                <a:latin typeface="Times New Roman" pitchFamily="18" charset="0"/>
                <a:cs typeface="Times New Roman" pitchFamily="18" charset="0"/>
              </a:rPr>
              <a:t>Political party</a:t>
            </a:r>
          </a:p>
          <a:p>
            <a:pPr marL="285750" indent="-285750">
              <a:buFont typeface="Arial" pitchFamily="34" charset="0"/>
              <a:buChar char="•"/>
            </a:pPr>
            <a:r>
              <a:rPr lang="en-US" sz="2800" dirty="0">
                <a:latin typeface="Times New Roman" pitchFamily="18" charset="0"/>
                <a:cs typeface="Times New Roman" pitchFamily="18" charset="0"/>
              </a:rPr>
              <a:t>Interest group</a:t>
            </a:r>
          </a:p>
          <a:p>
            <a:pPr marL="285750" indent="-285750">
              <a:buFont typeface="Arial" pitchFamily="34" charset="0"/>
              <a:buChar char="•"/>
            </a:pPr>
            <a:r>
              <a:rPr lang="en-US" sz="2800" dirty="0">
                <a:latin typeface="Times New Roman" pitchFamily="18" charset="0"/>
                <a:cs typeface="Times New Roman" pitchFamily="18" charset="0"/>
              </a:rPr>
              <a:t>Power-elite model</a:t>
            </a:r>
          </a:p>
          <a:p>
            <a:pPr marL="285750" indent="-285750">
              <a:buFont typeface="Arial" pitchFamily="34" charset="0"/>
              <a:buChar char="•"/>
            </a:pPr>
            <a:r>
              <a:rPr lang="en-US" sz="2800" dirty="0">
                <a:latin typeface="Times New Roman" pitchFamily="18" charset="0"/>
                <a:cs typeface="Times New Roman" pitchFamily="18" charset="0"/>
              </a:rPr>
              <a:t>Pluralist model</a:t>
            </a:r>
          </a:p>
        </p:txBody>
      </p:sp>
      <p:sp>
        <p:nvSpPr>
          <p:cNvPr id="9" name="TextBox 8"/>
          <p:cNvSpPr txBox="1"/>
          <p:nvPr/>
        </p:nvSpPr>
        <p:spPr>
          <a:xfrm>
            <a:off x="631371" y="3048000"/>
            <a:ext cx="7315200" cy="584775"/>
          </a:xfrm>
          <a:prstGeom prst="rect">
            <a:avLst/>
          </a:prstGeom>
          <a:noFill/>
        </p:spPr>
        <p:txBody>
          <a:bodyPr wrap="square" rtlCol="0">
            <a:spAutoFit/>
          </a:bodyPr>
          <a:lstStyle/>
          <a:p>
            <a:pPr algn="ctr"/>
            <a:r>
              <a:rPr lang="en-US" sz="3200" b="1" u="sng" dirty="0" smtClean="0"/>
              <a:t>Vocabulary</a:t>
            </a:r>
            <a:endParaRPr lang="en-US" sz="3200" b="1" u="sng" dirty="0"/>
          </a:p>
        </p:txBody>
      </p:sp>
      <p:pic>
        <p:nvPicPr>
          <p:cNvPr id="10" name="Picture 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469" y="6187775"/>
            <a:ext cx="542925" cy="532189"/>
          </a:xfrm>
          <a:prstGeom prst="rect">
            <a:avLst/>
          </a:prstGeom>
        </p:spPr>
      </p:pic>
    </p:spTree>
    <p:extLst>
      <p:ext uri="{BB962C8B-B14F-4D97-AF65-F5344CB8AC3E}">
        <p14:creationId xmlns:p14="http://schemas.microsoft.com/office/powerpoint/2010/main" val="2348640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Sociological Perspectives</a:t>
            </a:r>
            <a:endParaRPr lang="en-US" dirty="0"/>
          </a:p>
        </p:txBody>
      </p:sp>
      <p:sp>
        <p:nvSpPr>
          <p:cNvPr id="3" name="Text Placeholder 2"/>
          <p:cNvSpPr>
            <a:spLocks noGrp="1"/>
          </p:cNvSpPr>
          <p:nvPr>
            <p:ph type="body" idx="1"/>
          </p:nvPr>
        </p:nvSpPr>
        <p:spPr/>
        <p:txBody>
          <a:bodyPr/>
          <a:lstStyle/>
          <a:p>
            <a:r>
              <a:rPr lang="en-US" sz="2800" dirty="0" smtClean="0">
                <a:solidFill>
                  <a:schemeClr val="accent1">
                    <a:lumMod val="75000"/>
                  </a:schemeClr>
                </a:solidFill>
              </a:rPr>
              <a:t>Functionalist</a:t>
            </a:r>
            <a:endParaRPr lang="en-US" sz="2800" dirty="0">
              <a:solidFill>
                <a:schemeClr val="accent1">
                  <a:lumMod val="75000"/>
                </a:schemeClr>
              </a:solidFill>
            </a:endParaRPr>
          </a:p>
        </p:txBody>
      </p:sp>
      <p:sp>
        <p:nvSpPr>
          <p:cNvPr id="4" name="Content Placeholder 3"/>
          <p:cNvSpPr>
            <a:spLocks noGrp="1"/>
          </p:cNvSpPr>
          <p:nvPr>
            <p:ph sz="half" idx="2"/>
          </p:nvPr>
        </p:nvSpPr>
        <p:spPr/>
        <p:txBody>
          <a:bodyPr/>
          <a:lstStyle/>
          <a:p>
            <a:r>
              <a:rPr lang="en-US" dirty="0" smtClean="0"/>
              <a:t>Examines functions of the State</a:t>
            </a:r>
          </a:p>
          <a:p>
            <a:r>
              <a:rPr lang="en-US" b="1" dirty="0" smtClean="0">
                <a:solidFill>
                  <a:schemeClr val="accent5">
                    <a:lumMod val="75000"/>
                  </a:schemeClr>
                </a:solidFill>
              </a:rPr>
              <a:t>Creation and enforcement of laws</a:t>
            </a:r>
          </a:p>
          <a:p>
            <a:r>
              <a:rPr lang="en-US" b="1" dirty="0" smtClean="0">
                <a:solidFill>
                  <a:schemeClr val="accent5">
                    <a:lumMod val="75000"/>
                  </a:schemeClr>
                </a:solidFill>
              </a:rPr>
              <a:t>Settling conflict between individuals, </a:t>
            </a:r>
          </a:p>
          <a:p>
            <a:r>
              <a:rPr lang="en-US" dirty="0" smtClean="0"/>
              <a:t>Provision of services</a:t>
            </a:r>
          </a:p>
          <a:p>
            <a:r>
              <a:rPr lang="en-US" dirty="0" smtClean="0"/>
              <a:t>Economic and social policies</a:t>
            </a:r>
            <a:endParaRPr lang="en-US" dirty="0"/>
          </a:p>
        </p:txBody>
      </p:sp>
      <p:sp>
        <p:nvSpPr>
          <p:cNvPr id="5" name="Text Placeholder 4"/>
          <p:cNvSpPr>
            <a:spLocks noGrp="1"/>
          </p:cNvSpPr>
          <p:nvPr>
            <p:ph type="body" sz="quarter" idx="3"/>
          </p:nvPr>
        </p:nvSpPr>
        <p:spPr/>
        <p:txBody>
          <a:bodyPr/>
          <a:lstStyle/>
          <a:p>
            <a:r>
              <a:rPr lang="en-US" sz="2800" dirty="0" smtClean="0">
                <a:solidFill>
                  <a:schemeClr val="accent1">
                    <a:lumMod val="75000"/>
                  </a:schemeClr>
                </a:solidFill>
              </a:rPr>
              <a:t>Conflict Theorist</a:t>
            </a:r>
            <a:endParaRPr lang="en-US" sz="2800" dirty="0">
              <a:solidFill>
                <a:schemeClr val="accent1">
                  <a:lumMod val="75000"/>
                </a:schemeClr>
              </a:solidFill>
            </a:endParaRPr>
          </a:p>
        </p:txBody>
      </p:sp>
      <p:sp>
        <p:nvSpPr>
          <p:cNvPr id="6" name="Content Placeholder 5"/>
          <p:cNvSpPr>
            <a:spLocks noGrp="1"/>
          </p:cNvSpPr>
          <p:nvPr>
            <p:ph sz="quarter" idx="4"/>
          </p:nvPr>
        </p:nvSpPr>
        <p:spPr/>
        <p:txBody>
          <a:bodyPr/>
          <a:lstStyle/>
          <a:p>
            <a:r>
              <a:rPr lang="en-US" dirty="0" smtClean="0"/>
              <a:t>Examines how political institutions bring about change</a:t>
            </a:r>
          </a:p>
          <a:p>
            <a:r>
              <a:rPr lang="en-US" b="1" dirty="0" smtClean="0">
                <a:solidFill>
                  <a:schemeClr val="accent5">
                    <a:lumMod val="75000"/>
                  </a:schemeClr>
                </a:solidFill>
              </a:rPr>
              <a:t>Competition for power</a:t>
            </a:r>
          </a:p>
          <a:p>
            <a:r>
              <a:rPr lang="en-US" b="1" dirty="0" smtClean="0">
                <a:solidFill>
                  <a:schemeClr val="accent5">
                    <a:lumMod val="75000"/>
                  </a:schemeClr>
                </a:solidFill>
              </a:rPr>
              <a:t>Focus on how political institutions maintain power structure </a:t>
            </a:r>
            <a:r>
              <a:rPr lang="en-US" dirty="0" smtClean="0"/>
              <a:t>and the struggle that ensues do to power inequity</a:t>
            </a:r>
            <a:endParaRPr lang="en-US" dirty="0"/>
          </a:p>
        </p:txBody>
      </p:sp>
    </p:spTree>
    <p:extLst>
      <p:ext uri="{BB962C8B-B14F-4D97-AF65-F5344CB8AC3E}">
        <p14:creationId xmlns:p14="http://schemas.microsoft.com/office/powerpoint/2010/main" val="3669081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0"/>
            <a:ext cx="9120663" cy="6858000"/>
          </a:xfrm>
          <a:prstGeom prst="rect">
            <a:avLst/>
          </a:prstGeom>
        </p:spPr>
      </p:pic>
    </p:spTree>
    <p:extLst>
      <p:ext uri="{BB962C8B-B14F-4D97-AF65-F5344CB8AC3E}">
        <p14:creationId xmlns:p14="http://schemas.microsoft.com/office/powerpoint/2010/main" val="29364650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18" y="14514"/>
            <a:ext cx="7620000" cy="1143000"/>
          </a:xfrm>
        </p:spPr>
        <p:txBody>
          <a:bodyPr/>
          <a:lstStyle/>
          <a:p>
            <a:r>
              <a:rPr lang="en-US" dirty="0" smtClean="0"/>
              <a:t>Conditions for Democracy</a:t>
            </a:r>
            <a:endParaRPr lang="en-US" dirty="0"/>
          </a:p>
        </p:txBody>
      </p:sp>
      <p:sp>
        <p:nvSpPr>
          <p:cNvPr id="3" name="Content Placeholder 2"/>
          <p:cNvSpPr>
            <a:spLocks noGrp="1"/>
          </p:cNvSpPr>
          <p:nvPr>
            <p:ph idx="1"/>
          </p:nvPr>
        </p:nvSpPr>
        <p:spPr>
          <a:xfrm>
            <a:off x="457200" y="1600200"/>
            <a:ext cx="3581400" cy="4800600"/>
          </a:xfrm>
        </p:spPr>
        <p:txBody>
          <a:bodyPr>
            <a:normAutofit/>
          </a:bodyPr>
          <a:lstStyle/>
          <a:p>
            <a:r>
              <a:rPr lang="en-US" sz="2400" dirty="0" smtClean="0"/>
              <a:t>Industrialization</a:t>
            </a:r>
          </a:p>
          <a:p>
            <a:endParaRPr lang="en-US" sz="2000" dirty="0"/>
          </a:p>
          <a:p>
            <a:endParaRPr lang="en-US" sz="2000" dirty="0" smtClean="0"/>
          </a:p>
          <a:p>
            <a:r>
              <a:rPr lang="en-US" sz="2400" dirty="0" smtClean="0"/>
              <a:t>Access to information</a:t>
            </a:r>
          </a:p>
          <a:p>
            <a:endParaRPr lang="en-US" sz="2000" dirty="0"/>
          </a:p>
          <a:p>
            <a:endParaRPr lang="en-US" sz="2000" dirty="0" smtClean="0"/>
          </a:p>
          <a:p>
            <a:r>
              <a:rPr lang="en-US" sz="2400" dirty="0" smtClean="0"/>
              <a:t>Limits on power</a:t>
            </a:r>
          </a:p>
          <a:p>
            <a:endParaRPr lang="en-US" sz="2000" dirty="0"/>
          </a:p>
          <a:p>
            <a:endParaRPr lang="en-US" sz="2000" dirty="0" smtClean="0"/>
          </a:p>
          <a:p>
            <a:r>
              <a:rPr lang="en-US" sz="2400" dirty="0" smtClean="0"/>
              <a:t>Shared values</a:t>
            </a:r>
            <a:endParaRPr lang="en-US"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557" y="1110258"/>
            <a:ext cx="1933575" cy="136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787" y="2453568"/>
            <a:ext cx="2123531"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6212" y="3429000"/>
            <a:ext cx="1696267" cy="157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934" y="4800600"/>
            <a:ext cx="1778172" cy="156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979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5299"/>
            <a:ext cx="7620000" cy="1143000"/>
          </a:xfrm>
        </p:spPr>
        <p:txBody>
          <a:bodyPr/>
          <a:lstStyle/>
          <a:p>
            <a:r>
              <a:rPr lang="en-US" dirty="0" smtClean="0"/>
              <a:t>The Media</a:t>
            </a:r>
            <a:endParaRPr lang="en-US" dirty="0"/>
          </a:p>
        </p:txBody>
      </p:sp>
      <p:sp>
        <p:nvSpPr>
          <p:cNvPr id="5" name="Rectangle 4"/>
          <p:cNvSpPr/>
          <p:nvPr/>
        </p:nvSpPr>
        <p:spPr>
          <a:xfrm>
            <a:off x="566057" y="1509839"/>
            <a:ext cx="7854043" cy="954107"/>
          </a:xfrm>
          <a:prstGeom prst="rect">
            <a:avLst/>
          </a:prstGeom>
        </p:spPr>
        <p:txBody>
          <a:bodyPr wrap="square">
            <a:spAutoFit/>
          </a:bodyPr>
          <a:lstStyle/>
          <a:p>
            <a:r>
              <a:rPr lang="en-US" sz="2800" b="1" dirty="0" smtClean="0"/>
              <a:t>Q: </a:t>
            </a:r>
            <a:r>
              <a:rPr lang="en-US" sz="2800" b="1" dirty="0"/>
              <a:t>According to sociology, what is the purpose of media?</a:t>
            </a:r>
          </a:p>
        </p:txBody>
      </p:sp>
      <p:sp>
        <p:nvSpPr>
          <p:cNvPr id="8" name="Rectangle 7"/>
          <p:cNvSpPr/>
          <p:nvPr/>
        </p:nvSpPr>
        <p:spPr>
          <a:xfrm>
            <a:off x="595086" y="3581400"/>
            <a:ext cx="3672114" cy="2246769"/>
          </a:xfrm>
          <a:prstGeom prst="rect">
            <a:avLst/>
          </a:prstGeom>
        </p:spPr>
        <p:txBody>
          <a:bodyPr wrap="square">
            <a:spAutoFit/>
          </a:bodyPr>
          <a:lstStyle/>
          <a:p>
            <a:pPr marL="285750" indent="-285750">
              <a:buFont typeface="Arial" pitchFamily="34" charset="0"/>
              <a:buChar char="•"/>
            </a:pPr>
            <a:r>
              <a:rPr lang="en-US" sz="2800" dirty="0">
                <a:latin typeface="Times New Roman" pitchFamily="18" charset="0"/>
                <a:cs typeface="Times New Roman" pitchFamily="18" charset="0"/>
              </a:rPr>
              <a:t>Information society</a:t>
            </a:r>
          </a:p>
          <a:p>
            <a:pPr marL="285750" indent="-285750">
              <a:buFont typeface="Arial" pitchFamily="34" charset="0"/>
              <a:buChar char="•"/>
            </a:pPr>
            <a:r>
              <a:rPr lang="en-US" sz="2800" dirty="0">
                <a:latin typeface="Times New Roman" pitchFamily="18" charset="0"/>
                <a:cs typeface="Times New Roman" pitchFamily="18" charset="0"/>
              </a:rPr>
              <a:t>Media convergence</a:t>
            </a:r>
          </a:p>
          <a:p>
            <a:pPr marL="285750" indent="-285750">
              <a:buFont typeface="Arial" pitchFamily="34" charset="0"/>
              <a:buChar char="•"/>
            </a:pPr>
            <a:r>
              <a:rPr lang="en-US" sz="2800" dirty="0">
                <a:latin typeface="Times New Roman" pitchFamily="18" charset="0"/>
                <a:cs typeface="Times New Roman" pitchFamily="18" charset="0"/>
              </a:rPr>
              <a:t>Knowledge-gap hypothesis</a:t>
            </a:r>
          </a:p>
          <a:p>
            <a:pPr marL="285750" indent="-285750">
              <a:buFont typeface="Arial" pitchFamily="34" charset="0"/>
              <a:buChar char="•"/>
            </a:pPr>
            <a:r>
              <a:rPr lang="en-US" sz="2800" dirty="0">
                <a:latin typeface="Times New Roman" pitchFamily="18" charset="0"/>
                <a:cs typeface="Times New Roman" pitchFamily="18" charset="0"/>
              </a:rPr>
              <a:t>Digital divide</a:t>
            </a:r>
          </a:p>
        </p:txBody>
      </p:sp>
      <p:sp>
        <p:nvSpPr>
          <p:cNvPr id="9" name="TextBox 8"/>
          <p:cNvSpPr txBox="1"/>
          <p:nvPr/>
        </p:nvSpPr>
        <p:spPr>
          <a:xfrm>
            <a:off x="566057" y="2891972"/>
            <a:ext cx="7315200" cy="584775"/>
          </a:xfrm>
          <a:prstGeom prst="rect">
            <a:avLst/>
          </a:prstGeom>
          <a:noFill/>
        </p:spPr>
        <p:txBody>
          <a:bodyPr wrap="square" rtlCol="0">
            <a:spAutoFit/>
          </a:bodyPr>
          <a:lstStyle/>
          <a:p>
            <a:pPr algn="ctr"/>
            <a:r>
              <a:rPr lang="en-US" sz="3200" b="1" u="sng" dirty="0" smtClean="0"/>
              <a:t>Vocabulary</a:t>
            </a:r>
            <a:endParaRPr lang="en-US" sz="3200" b="1" u="sng" dirty="0"/>
          </a:p>
        </p:txBody>
      </p:sp>
      <p:pic>
        <p:nvPicPr>
          <p:cNvPr id="10" name="Picture 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469" y="6187775"/>
            <a:ext cx="542925" cy="532189"/>
          </a:xfrm>
          <a:prstGeom prst="rect">
            <a:avLst/>
          </a:prstGeom>
        </p:spPr>
      </p:pic>
      <p:sp>
        <p:nvSpPr>
          <p:cNvPr id="7" name="Rectangle 6"/>
          <p:cNvSpPr/>
          <p:nvPr/>
        </p:nvSpPr>
        <p:spPr>
          <a:xfrm>
            <a:off x="4038600" y="3614057"/>
            <a:ext cx="3672114" cy="1815882"/>
          </a:xfrm>
          <a:prstGeom prst="rect">
            <a:avLst/>
          </a:prstGeom>
        </p:spPr>
        <p:txBody>
          <a:bodyPr wrap="square">
            <a:spAutoFit/>
          </a:bodyPr>
          <a:lstStyle/>
          <a:p>
            <a:pPr marL="285750" indent="-285750">
              <a:buFont typeface="Arial" pitchFamily="34" charset="0"/>
              <a:buChar char="•"/>
            </a:pPr>
            <a:r>
              <a:rPr lang="en-US" sz="2800" dirty="0">
                <a:latin typeface="Times New Roman" pitchFamily="18" charset="0"/>
                <a:cs typeface="Times New Roman" pitchFamily="18" charset="0"/>
              </a:rPr>
              <a:t>Social capital</a:t>
            </a:r>
          </a:p>
          <a:p>
            <a:pPr marL="285750" indent="-285750">
              <a:buFont typeface="Arial" pitchFamily="34" charset="0"/>
              <a:buChar char="•"/>
            </a:pPr>
            <a:r>
              <a:rPr lang="en-US" sz="2800" dirty="0">
                <a:latin typeface="Times New Roman" pitchFamily="18" charset="0"/>
                <a:cs typeface="Times New Roman" pitchFamily="18" charset="0"/>
              </a:rPr>
              <a:t>Spiral of silence</a:t>
            </a:r>
          </a:p>
          <a:p>
            <a:pPr marL="285750" indent="-285750">
              <a:buFont typeface="Arial" pitchFamily="34" charset="0"/>
              <a:buChar char="•"/>
            </a:pPr>
            <a:r>
              <a:rPr lang="en-US" sz="2800" dirty="0">
                <a:latin typeface="Times New Roman" pitchFamily="18" charset="0"/>
                <a:cs typeface="Times New Roman" pitchFamily="18" charset="0"/>
              </a:rPr>
              <a:t>Gatekeepers</a:t>
            </a:r>
          </a:p>
          <a:p>
            <a:pPr marL="285750" indent="-285750">
              <a:buFont typeface="Arial" pitchFamily="34" charset="0"/>
              <a:buChar char="•"/>
            </a:pPr>
            <a:r>
              <a:rPr lang="en-US" sz="2800" dirty="0">
                <a:latin typeface="Times New Roman" pitchFamily="18" charset="0"/>
                <a:cs typeface="Times New Roman" pitchFamily="18" charset="0"/>
              </a:rPr>
              <a:t>Opinion leaders</a:t>
            </a:r>
          </a:p>
        </p:txBody>
      </p:sp>
    </p:spTree>
    <p:extLst>
      <p:ext uri="{BB962C8B-B14F-4D97-AF65-F5344CB8AC3E}">
        <p14:creationId xmlns:p14="http://schemas.microsoft.com/office/powerpoint/2010/main" val="20834301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20000" cy="1143000"/>
          </a:xfrm>
        </p:spPr>
        <p:txBody>
          <a:bodyPr/>
          <a:lstStyle/>
          <a:p>
            <a:r>
              <a:rPr lang="en-US" dirty="0" smtClean="0"/>
              <a:t>Media Project</a:t>
            </a:r>
            <a:endParaRPr lang="en-US" dirty="0"/>
          </a:p>
        </p:txBody>
      </p:sp>
      <p:sp>
        <p:nvSpPr>
          <p:cNvPr id="3" name="Content Placeholder 2"/>
          <p:cNvSpPr>
            <a:spLocks noGrp="1"/>
          </p:cNvSpPr>
          <p:nvPr>
            <p:ph idx="1"/>
          </p:nvPr>
        </p:nvSpPr>
        <p:spPr>
          <a:xfrm>
            <a:off x="206829" y="838200"/>
            <a:ext cx="6096000" cy="5334000"/>
          </a:xfrm>
        </p:spPr>
        <p:txBody>
          <a:bodyPr>
            <a:normAutofit fontScale="92500"/>
          </a:bodyPr>
          <a:lstStyle/>
          <a:p>
            <a:r>
              <a:rPr lang="en-US" sz="2400" dirty="0" smtClean="0"/>
              <a:t>In a group or as an individual, you must choose a medium to present the social institution of the media.  Your options include print, online, video, or song. (song would require performance)</a:t>
            </a:r>
          </a:p>
          <a:p>
            <a:r>
              <a:rPr lang="en-US" sz="2400" dirty="0" smtClean="0"/>
              <a:t>Your medium should answer the essential question and cover all of the vocabulary for this topic.</a:t>
            </a:r>
          </a:p>
          <a:p>
            <a:r>
              <a:rPr lang="en-US" sz="2400" dirty="0" smtClean="0"/>
              <a:t>You should consider all criteria from the rubric</a:t>
            </a:r>
          </a:p>
          <a:p>
            <a:r>
              <a:rPr lang="en-US" sz="2400" dirty="0" smtClean="0"/>
              <a:t>Failure to use time wisely will result in loss of class time to complete this project.</a:t>
            </a:r>
          </a:p>
          <a:p>
            <a:r>
              <a:rPr lang="en-US" sz="2400" dirty="0" smtClean="0"/>
              <a:t>The use of humor is allowed but should not be substituted for thoroughness.</a:t>
            </a:r>
          </a:p>
          <a:p>
            <a:r>
              <a:rPr lang="en-US" sz="2400" dirty="0" smtClean="0"/>
              <a:t>The project is due on _________</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762000"/>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529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sz="quarter"/>
          </p:nvPr>
        </p:nvSpPr>
        <p:spPr/>
        <p:txBody>
          <a:bodyPr/>
          <a:lstStyle/>
          <a:p>
            <a:r>
              <a:rPr lang="en-US" dirty="0" smtClean="0"/>
              <a:t>Functions of the Family</a:t>
            </a:r>
            <a:endParaRPr lang="en-US" dirty="0"/>
          </a:p>
        </p:txBody>
      </p:sp>
      <p:sp>
        <p:nvSpPr>
          <p:cNvPr id="5" name="Content Placeholder 4"/>
          <p:cNvSpPr>
            <a:spLocks noGrp="1"/>
          </p:cNvSpPr>
          <p:nvPr>
            <p:ph sz="quarter" idx="1"/>
          </p:nvPr>
        </p:nvSpPr>
        <p:spPr>
          <a:xfrm>
            <a:off x="457200" y="1143000"/>
            <a:ext cx="4572000" cy="2590800"/>
          </a:xfrm>
          <a:noFill/>
          <a:ln>
            <a:solidFill>
              <a:schemeClr val="tx1"/>
            </a:solidFill>
          </a:ln>
        </p:spPr>
        <p:txBody>
          <a:bodyPr>
            <a:noAutofit/>
          </a:bodyPr>
          <a:lstStyle/>
          <a:p>
            <a:pPr marL="114300" indent="0" algn="ctr">
              <a:spcAft>
                <a:spcPct val="25000"/>
              </a:spcAft>
              <a:buNone/>
            </a:pPr>
            <a:r>
              <a:rPr lang="en-US" sz="1800" b="1" i="1" dirty="0">
                <a:solidFill>
                  <a:schemeClr val="accent1"/>
                </a:solidFill>
                <a:latin typeface="Arial" charset="0"/>
              </a:rPr>
              <a:t>Regulation of Sexual Activity</a:t>
            </a:r>
          </a:p>
          <a:p>
            <a:pPr>
              <a:spcAft>
                <a:spcPct val="25000"/>
              </a:spcAft>
              <a:buFontTx/>
              <a:buChar char="•"/>
            </a:pPr>
            <a:r>
              <a:rPr lang="en-US" sz="1800" dirty="0">
                <a:latin typeface="Arial" charset="0"/>
              </a:rPr>
              <a:t>All societies regulate sexual activity to some extent.</a:t>
            </a:r>
          </a:p>
          <a:p>
            <a:pPr>
              <a:spcAft>
                <a:spcPct val="25000"/>
              </a:spcAft>
              <a:buFontTx/>
              <a:buChar char="•"/>
            </a:pPr>
            <a:r>
              <a:rPr lang="en-US" sz="1800" dirty="0">
                <a:latin typeface="Arial" charset="0"/>
              </a:rPr>
              <a:t>Incest taboo is found in every society, but categories of restricted relatives differ across cultures</a:t>
            </a:r>
            <a:r>
              <a:rPr lang="en-US" sz="1800" dirty="0" smtClean="0">
                <a:latin typeface="Arial" charset="0"/>
              </a:rPr>
              <a:t>. (relation with siblings, parents, child, grand children) Egypt, India</a:t>
            </a:r>
            <a:endParaRPr lang="en-US" sz="1800" dirty="0">
              <a:latin typeface="Arial" charset="0"/>
            </a:endParaRPr>
          </a:p>
          <a:p>
            <a:endParaRPr lang="en-US" sz="1800" dirty="0"/>
          </a:p>
        </p:txBody>
      </p:sp>
      <p:sp>
        <p:nvSpPr>
          <p:cNvPr id="7" name="Content Placeholder 6"/>
          <p:cNvSpPr>
            <a:spLocks noGrp="1"/>
          </p:cNvSpPr>
          <p:nvPr>
            <p:ph sz="quarter" idx="3"/>
          </p:nvPr>
        </p:nvSpPr>
        <p:spPr>
          <a:xfrm>
            <a:off x="457200" y="3924300"/>
            <a:ext cx="4038600" cy="2705100"/>
          </a:xfrm>
          <a:ln>
            <a:solidFill>
              <a:schemeClr val="tx1"/>
            </a:solidFill>
          </a:ln>
        </p:spPr>
        <p:txBody>
          <a:bodyPr>
            <a:noAutofit/>
          </a:bodyPr>
          <a:lstStyle/>
          <a:p>
            <a:pPr marL="114300" indent="0" algn="ctr">
              <a:spcAft>
                <a:spcPct val="25000"/>
              </a:spcAft>
              <a:buNone/>
            </a:pPr>
            <a:r>
              <a:rPr lang="en-US" sz="1800" b="1" i="1" dirty="0">
                <a:solidFill>
                  <a:schemeClr val="accent1"/>
                </a:solidFill>
                <a:latin typeface="Arial" charset="0"/>
              </a:rPr>
              <a:t>Socialization</a:t>
            </a:r>
          </a:p>
          <a:p>
            <a:pPr>
              <a:spcAft>
                <a:spcPct val="25000"/>
              </a:spcAft>
              <a:buFontTx/>
              <a:buChar char="•"/>
            </a:pPr>
            <a:r>
              <a:rPr lang="en-US" sz="1800" dirty="0">
                <a:latin typeface="Arial" charset="0"/>
              </a:rPr>
              <a:t>The family is the first agent of socialization, so societies rely on the family to teach the norms of the society.</a:t>
            </a:r>
          </a:p>
          <a:p>
            <a:pPr>
              <a:spcAft>
                <a:spcPct val="25000"/>
              </a:spcAft>
              <a:buFontTx/>
              <a:buChar char="•"/>
            </a:pPr>
            <a:r>
              <a:rPr lang="en-US" sz="1800" dirty="0">
                <a:latin typeface="Arial" charset="0"/>
              </a:rPr>
              <a:t>Parents, siblings, and other relatives serve as the earliest role models</a:t>
            </a:r>
            <a:endParaRPr lang="en-US"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43276"/>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100" y="4038600"/>
            <a:ext cx="33782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6434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8"/>
            <a:ext cx="9296400" cy="6854372"/>
          </a:xfrm>
          <a:prstGeom prst="rect">
            <a:avLst/>
          </a:prstGeom>
        </p:spPr>
      </p:pic>
    </p:spTree>
    <p:extLst>
      <p:ext uri="{BB962C8B-B14F-4D97-AF65-F5344CB8AC3E}">
        <p14:creationId xmlns:p14="http://schemas.microsoft.com/office/powerpoint/2010/main" val="3155147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20000" cy="563562"/>
          </a:xfrm>
        </p:spPr>
        <p:txBody>
          <a:bodyPr/>
          <a:lstStyle/>
          <a:p>
            <a:r>
              <a:rPr lang="en-US" dirty="0" smtClean="0"/>
              <a:t>Questions:</a:t>
            </a:r>
            <a:endParaRPr lang="en-US" dirty="0"/>
          </a:p>
        </p:txBody>
      </p:sp>
      <p:sp>
        <p:nvSpPr>
          <p:cNvPr id="5" name="Content Placeholder 4"/>
          <p:cNvSpPr>
            <a:spLocks noGrp="1"/>
          </p:cNvSpPr>
          <p:nvPr>
            <p:ph idx="1"/>
          </p:nvPr>
        </p:nvSpPr>
        <p:spPr>
          <a:xfrm>
            <a:off x="304800" y="990600"/>
            <a:ext cx="8229600" cy="5334000"/>
          </a:xfrm>
        </p:spPr>
        <p:txBody>
          <a:bodyPr>
            <a:normAutofit lnSpcReduction="10000"/>
          </a:bodyPr>
          <a:lstStyle/>
          <a:p>
            <a:r>
              <a:rPr lang="en-US" dirty="0"/>
              <a:t>Define Sociology. Describe the growth of Sociology as an academic </a:t>
            </a:r>
            <a:r>
              <a:rPr lang="en-US" dirty="0" smtClean="0"/>
              <a:t>discipline</a:t>
            </a:r>
          </a:p>
          <a:p>
            <a:r>
              <a:rPr lang="en-US" dirty="0"/>
              <a:t> Today Marriage is no longer considered a sacrament. </a:t>
            </a:r>
            <a:r>
              <a:rPr lang="en-US" dirty="0" smtClean="0"/>
              <a:t>Comment.</a:t>
            </a:r>
          </a:p>
          <a:p>
            <a:r>
              <a:rPr lang="en-US" dirty="0" smtClean="0"/>
              <a:t>Stereotyping </a:t>
            </a:r>
            <a:r>
              <a:rPr lang="en-US" dirty="0"/>
              <a:t>in media of gender and religion leads to ethnocentric views. Comment.                                                        </a:t>
            </a:r>
          </a:p>
          <a:p>
            <a:r>
              <a:rPr lang="en-US" dirty="0" smtClean="0"/>
              <a:t> </a:t>
            </a:r>
            <a:r>
              <a:rPr lang="en-US" dirty="0"/>
              <a:t>Enumerate the types of marriages that are practiced in societies across the world? </a:t>
            </a:r>
            <a:endParaRPr lang="en-US" dirty="0" smtClean="0"/>
          </a:p>
          <a:p>
            <a:r>
              <a:rPr lang="en-US" dirty="0"/>
              <a:t> </a:t>
            </a:r>
            <a:r>
              <a:rPr lang="en-US" dirty="0" smtClean="0"/>
              <a:t>Analyze </a:t>
            </a:r>
            <a:r>
              <a:rPr lang="en-US" dirty="0"/>
              <a:t>the role of  religion in shaping our society  </a:t>
            </a:r>
            <a:endParaRPr lang="en-US" dirty="0" smtClean="0"/>
          </a:p>
          <a:p>
            <a:r>
              <a:rPr lang="en-US" dirty="0" smtClean="0"/>
              <a:t> </a:t>
            </a:r>
            <a:r>
              <a:rPr lang="en-US" dirty="0"/>
              <a:t>State the importance of a social institution. Give </a:t>
            </a:r>
            <a:r>
              <a:rPr lang="en-US" dirty="0" smtClean="0"/>
              <a:t>examples</a:t>
            </a:r>
          </a:p>
          <a:p>
            <a:r>
              <a:rPr lang="en-US" dirty="0"/>
              <a:t> The economic system in simple and complex societies </a:t>
            </a:r>
            <a:endParaRPr lang="en-US" dirty="0" smtClean="0"/>
          </a:p>
          <a:p>
            <a:r>
              <a:rPr lang="en-US" dirty="0" smtClean="0"/>
              <a:t>Sects </a:t>
            </a:r>
            <a:r>
              <a:rPr lang="en-US" dirty="0"/>
              <a:t>and Cults, Dysfunctions of Religion. </a:t>
            </a:r>
            <a:endParaRPr lang="en-US" dirty="0" smtClean="0"/>
          </a:p>
          <a:p>
            <a:r>
              <a:rPr lang="en-US" dirty="0"/>
              <a:t> Explain the role of Marriage, Family and Polity as institutions, shaping the society. </a:t>
            </a:r>
            <a:endParaRPr lang="en-US" dirty="0" smtClean="0"/>
          </a:p>
          <a:p>
            <a:r>
              <a:rPr lang="en-US" dirty="0"/>
              <a:t> Write an account outlining the evolution of society from pre-industrial to post- industrial societies? </a:t>
            </a:r>
            <a:endParaRPr lang="en-US" dirty="0"/>
          </a:p>
        </p:txBody>
      </p:sp>
    </p:spTree>
    <p:extLst>
      <p:ext uri="{BB962C8B-B14F-4D97-AF65-F5344CB8AC3E}">
        <p14:creationId xmlns:p14="http://schemas.microsoft.com/office/powerpoint/2010/main" val="13661671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7924800" cy="1143000"/>
          </a:xfrm>
        </p:spPr>
        <p:txBody>
          <a:bodyPr/>
          <a:lstStyle/>
          <a:p>
            <a:pPr algn="ctr"/>
            <a:r>
              <a:rPr lang="en-US" sz="4400" dirty="0" smtClean="0"/>
              <a:t>Study for the </a:t>
            </a:r>
            <a:br>
              <a:rPr lang="en-US" sz="4400" dirty="0" smtClean="0"/>
            </a:br>
            <a:r>
              <a:rPr lang="en-US" sz="4400" dirty="0" smtClean="0"/>
              <a:t>Social Institutions Exam</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48000"/>
            <a:ext cx="7620000" cy="3097274"/>
          </a:xfrm>
        </p:spPr>
      </p:pic>
    </p:spTree>
    <p:extLst>
      <p:ext uri="{BB962C8B-B14F-4D97-AF65-F5344CB8AC3E}">
        <p14:creationId xmlns:p14="http://schemas.microsoft.com/office/powerpoint/2010/main" val="29393337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 Activator</a:t>
            </a:r>
            <a:endParaRPr lang="en-US" dirty="0"/>
          </a:p>
        </p:txBody>
      </p:sp>
      <p:sp>
        <p:nvSpPr>
          <p:cNvPr id="6" name="Content Placeholder 5"/>
          <p:cNvSpPr>
            <a:spLocks noGrp="1"/>
          </p:cNvSpPr>
          <p:nvPr>
            <p:ph idx="1"/>
          </p:nvPr>
        </p:nvSpPr>
        <p:spPr>
          <a:xfrm>
            <a:off x="457200" y="1600200"/>
            <a:ext cx="7620000" cy="762000"/>
          </a:xfrm>
        </p:spPr>
        <p:txBody>
          <a:bodyPr>
            <a:normAutofit fontScale="85000" lnSpcReduction="10000"/>
          </a:bodyPr>
          <a:lstStyle/>
          <a:p>
            <a:pPr marL="114300" indent="0">
              <a:buNone/>
            </a:pPr>
            <a:r>
              <a:rPr lang="en-US" sz="3200" dirty="0" smtClean="0"/>
              <a:t>Any questions prior to the Social Institutions Exam? </a:t>
            </a:r>
            <a:endParaRPr lang="en-US" sz="3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06436"/>
            <a:ext cx="5813913"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374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sz="quarter"/>
          </p:nvPr>
        </p:nvSpPr>
        <p:spPr/>
        <p:txBody>
          <a:bodyPr/>
          <a:lstStyle/>
          <a:p>
            <a:r>
              <a:rPr lang="en-US" dirty="0" smtClean="0"/>
              <a:t>Functions of the Family</a:t>
            </a:r>
            <a:endParaRPr lang="en-US" dirty="0"/>
          </a:p>
        </p:txBody>
      </p:sp>
      <p:sp>
        <p:nvSpPr>
          <p:cNvPr id="6" name="Content Placeholder 5"/>
          <p:cNvSpPr>
            <a:spLocks noGrp="1"/>
          </p:cNvSpPr>
          <p:nvPr>
            <p:ph sz="quarter" idx="2"/>
          </p:nvPr>
        </p:nvSpPr>
        <p:spPr>
          <a:xfrm>
            <a:off x="4267200" y="1371600"/>
            <a:ext cx="4038600" cy="2286000"/>
          </a:xfrm>
          <a:noFill/>
          <a:ln>
            <a:solidFill>
              <a:schemeClr val="tx1"/>
            </a:solidFill>
          </a:ln>
        </p:spPr>
        <p:txBody>
          <a:bodyPr/>
          <a:lstStyle/>
          <a:p>
            <a:pPr marL="114300" indent="0" algn="ctr">
              <a:spcAft>
                <a:spcPct val="25000"/>
              </a:spcAft>
              <a:buNone/>
            </a:pPr>
            <a:r>
              <a:rPr lang="en-US" sz="1800" b="1" i="1" dirty="0">
                <a:solidFill>
                  <a:schemeClr val="accent1"/>
                </a:solidFill>
                <a:latin typeface="Arial" charset="0"/>
              </a:rPr>
              <a:t>Reproduction</a:t>
            </a:r>
          </a:p>
          <a:p>
            <a:pPr>
              <a:spcAft>
                <a:spcPct val="25000"/>
              </a:spcAft>
              <a:buFontTx/>
              <a:buChar char="•"/>
            </a:pPr>
            <a:r>
              <a:rPr lang="en-US" sz="1800" dirty="0">
                <a:latin typeface="Arial" charset="0"/>
              </a:rPr>
              <a:t>Family is the approved social unit for producing members to replace those who die or move away.</a:t>
            </a:r>
          </a:p>
          <a:p>
            <a:pPr>
              <a:spcAft>
                <a:spcPct val="25000"/>
              </a:spcAft>
              <a:buFontTx/>
              <a:buChar char="•"/>
            </a:pPr>
            <a:r>
              <a:rPr lang="en-US" sz="1800" dirty="0">
                <a:latin typeface="Arial" charset="0"/>
              </a:rPr>
              <a:t>Rules are set in place about who can raise children and how children should be raised</a:t>
            </a:r>
            <a:endParaRPr lang="en-US" sz="1800" dirty="0"/>
          </a:p>
        </p:txBody>
      </p:sp>
      <p:sp>
        <p:nvSpPr>
          <p:cNvPr id="8" name="Content Placeholder 7"/>
          <p:cNvSpPr>
            <a:spLocks noGrp="1"/>
          </p:cNvSpPr>
          <p:nvPr>
            <p:ph sz="quarter" idx="4"/>
          </p:nvPr>
        </p:nvSpPr>
        <p:spPr>
          <a:xfrm>
            <a:off x="4267200" y="3886200"/>
            <a:ext cx="4038600" cy="2209800"/>
          </a:xfrm>
          <a:noFill/>
          <a:ln>
            <a:solidFill>
              <a:schemeClr val="tx1"/>
            </a:solidFill>
          </a:ln>
        </p:spPr>
        <p:txBody>
          <a:bodyPr/>
          <a:lstStyle/>
          <a:p>
            <a:pPr marL="114300" indent="0" algn="ctr">
              <a:spcAft>
                <a:spcPct val="25000"/>
              </a:spcAft>
              <a:buNone/>
            </a:pPr>
            <a:r>
              <a:rPr lang="en-US" sz="1800" b="1" i="1" dirty="0">
                <a:solidFill>
                  <a:schemeClr val="accent1"/>
                </a:solidFill>
                <a:latin typeface="Arial" charset="0"/>
              </a:rPr>
              <a:t>Economic and Emotional Security</a:t>
            </a:r>
          </a:p>
          <a:p>
            <a:pPr>
              <a:spcAft>
                <a:spcPct val="25000"/>
              </a:spcAft>
              <a:buFontTx/>
              <a:buChar char="•"/>
            </a:pPr>
            <a:r>
              <a:rPr lang="en-US" sz="1800" dirty="0">
                <a:latin typeface="Arial" charset="0"/>
              </a:rPr>
              <a:t>Family is the basic economic unit.</a:t>
            </a:r>
          </a:p>
          <a:p>
            <a:pPr>
              <a:spcAft>
                <a:spcPct val="25000"/>
              </a:spcAft>
              <a:buFontTx/>
              <a:buChar char="•"/>
            </a:pPr>
            <a:r>
              <a:rPr lang="en-US" sz="1800" dirty="0">
                <a:latin typeface="Arial" charset="0"/>
              </a:rPr>
              <a:t>Family is expected to guide the psychological development of its members and provide a loving environment.</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433372"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3955593"/>
            <a:ext cx="3033322" cy="226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238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486" y="0"/>
            <a:ext cx="4844143" cy="4383792"/>
          </a:xfrm>
          <a:prstGeom prst="rect">
            <a:avLst/>
          </a:prstGeom>
        </p:spPr>
      </p:pic>
      <p:sp>
        <p:nvSpPr>
          <p:cNvPr id="3" name="Title 2"/>
          <p:cNvSpPr>
            <a:spLocks noGrp="1"/>
          </p:cNvSpPr>
          <p:nvPr>
            <p:ph type="title"/>
          </p:nvPr>
        </p:nvSpPr>
        <p:spPr>
          <a:xfrm>
            <a:off x="228600" y="152400"/>
            <a:ext cx="7620000" cy="1143000"/>
          </a:xfrm>
        </p:spPr>
        <p:txBody>
          <a:bodyPr/>
          <a:lstStyle/>
          <a:p>
            <a:r>
              <a:rPr lang="en-US" dirty="0" smtClean="0"/>
              <a:t>Family Systems</a:t>
            </a:r>
            <a:endParaRPr lang="en-US" dirty="0"/>
          </a:p>
        </p:txBody>
      </p:sp>
      <p:sp>
        <p:nvSpPr>
          <p:cNvPr id="4" name="Content Placeholder 3"/>
          <p:cNvSpPr>
            <a:spLocks noGrp="1"/>
          </p:cNvSpPr>
          <p:nvPr>
            <p:ph idx="1"/>
          </p:nvPr>
        </p:nvSpPr>
        <p:spPr>
          <a:xfrm>
            <a:off x="228600" y="1295400"/>
            <a:ext cx="4548252" cy="3352800"/>
          </a:xfrm>
        </p:spPr>
        <p:txBody>
          <a:bodyPr/>
          <a:lstStyle/>
          <a:p>
            <a:pPr marL="233363" indent="-233363">
              <a:spcBef>
                <a:spcPct val="0"/>
              </a:spcBef>
              <a:spcAft>
                <a:spcPct val="30000"/>
              </a:spcAft>
              <a:buFontTx/>
              <a:buChar char="•"/>
            </a:pPr>
            <a:r>
              <a:rPr lang="en-US" sz="2400" b="1" dirty="0">
                <a:solidFill>
                  <a:schemeClr val="accent1"/>
                </a:solidFill>
              </a:rPr>
              <a:t>Nuclear family: </a:t>
            </a:r>
            <a:r>
              <a:rPr lang="en-US" sz="2400" dirty="0"/>
              <a:t>One or both parents and their children</a:t>
            </a:r>
          </a:p>
          <a:p>
            <a:pPr marL="233363" indent="-233363">
              <a:spcBef>
                <a:spcPct val="0"/>
              </a:spcBef>
              <a:spcAft>
                <a:spcPct val="30000"/>
              </a:spcAft>
              <a:buFontTx/>
              <a:buChar char="•"/>
            </a:pPr>
            <a:r>
              <a:rPr lang="en-US" sz="2400" b="1" dirty="0" smtClean="0">
                <a:solidFill>
                  <a:schemeClr val="accent1"/>
                </a:solidFill>
              </a:rPr>
              <a:t>Family </a:t>
            </a:r>
            <a:r>
              <a:rPr lang="en-US" sz="2400" b="1" dirty="0">
                <a:solidFill>
                  <a:schemeClr val="accent1"/>
                </a:solidFill>
              </a:rPr>
              <a:t>of orientation: </a:t>
            </a:r>
            <a:r>
              <a:rPr lang="en-US" sz="2400" dirty="0"/>
              <a:t>The nuclear family</a:t>
            </a:r>
            <a:r>
              <a:rPr lang="en-US" sz="2400" b="1" dirty="0"/>
              <a:t> </a:t>
            </a:r>
            <a:r>
              <a:rPr lang="en-US" sz="2400" dirty="0"/>
              <a:t>into which the person is born or adopted</a:t>
            </a:r>
          </a:p>
          <a:p>
            <a:pPr marL="685800" lvl="1">
              <a:spcBef>
                <a:spcPct val="0"/>
              </a:spcBef>
              <a:spcAft>
                <a:spcPct val="30000"/>
              </a:spcAft>
              <a:buFontTx/>
              <a:buChar char="–"/>
            </a:pPr>
            <a:r>
              <a:rPr lang="en-US" sz="2400" dirty="0"/>
              <a:t>When a person marries, a</a:t>
            </a:r>
            <a:r>
              <a:rPr lang="en-US" sz="2400" b="1" dirty="0"/>
              <a:t> </a:t>
            </a:r>
            <a:r>
              <a:rPr lang="en-US" sz="2400" dirty="0"/>
              <a:t>new</a:t>
            </a:r>
            <a:r>
              <a:rPr lang="en-US" sz="2400" b="1" dirty="0"/>
              <a:t> </a:t>
            </a:r>
            <a:r>
              <a:rPr lang="en-US" sz="2400" dirty="0"/>
              <a:t>nuclear family is formed, called a </a:t>
            </a:r>
            <a:r>
              <a:rPr lang="en-US" sz="2400" b="1" dirty="0">
                <a:solidFill>
                  <a:schemeClr val="accent1"/>
                </a:solidFill>
              </a:rPr>
              <a:t>family of procreation</a:t>
            </a:r>
          </a:p>
          <a:p>
            <a:endParaRPr lang="en-US" dirty="0"/>
          </a:p>
        </p:txBody>
      </p:sp>
      <p:sp>
        <p:nvSpPr>
          <p:cNvPr id="6" name="Rectangle 5"/>
          <p:cNvSpPr/>
          <p:nvPr/>
        </p:nvSpPr>
        <p:spPr>
          <a:xfrm>
            <a:off x="257629" y="4724400"/>
            <a:ext cx="8077200" cy="1311128"/>
          </a:xfrm>
          <a:prstGeom prst="rect">
            <a:avLst/>
          </a:prstGeom>
        </p:spPr>
        <p:txBody>
          <a:bodyPr wrap="square">
            <a:spAutoFit/>
          </a:bodyPr>
          <a:lstStyle/>
          <a:p>
            <a:pPr marL="233363" indent="-233363">
              <a:spcBef>
                <a:spcPct val="0"/>
              </a:spcBef>
              <a:spcAft>
                <a:spcPct val="30000"/>
              </a:spcAft>
              <a:buFontTx/>
              <a:buChar char="•"/>
            </a:pPr>
            <a:r>
              <a:rPr lang="en-US" sz="2400" b="1" dirty="0">
                <a:solidFill>
                  <a:schemeClr val="accent1"/>
                </a:solidFill>
              </a:rPr>
              <a:t>Extended family: </a:t>
            </a:r>
            <a:r>
              <a:rPr lang="en-US" sz="2400" dirty="0"/>
              <a:t>Two or more generations</a:t>
            </a:r>
          </a:p>
          <a:p>
            <a:pPr marL="233363" indent="-233363">
              <a:lnSpc>
                <a:spcPct val="100000"/>
              </a:lnSpc>
              <a:spcBef>
                <a:spcPct val="0"/>
              </a:spcBef>
              <a:spcAft>
                <a:spcPct val="30000"/>
              </a:spcAft>
              <a:buFontTx/>
              <a:buChar char="•"/>
            </a:pPr>
            <a:r>
              <a:rPr lang="en-US" sz="2400" b="1" dirty="0" smtClean="0">
                <a:solidFill>
                  <a:schemeClr val="accent1"/>
                </a:solidFill>
              </a:rPr>
              <a:t>Kinship</a:t>
            </a:r>
            <a:r>
              <a:rPr lang="en-US" sz="2400" b="1" dirty="0">
                <a:solidFill>
                  <a:schemeClr val="accent1"/>
                </a:solidFill>
              </a:rPr>
              <a:t>: </a:t>
            </a:r>
            <a:r>
              <a:rPr lang="en-US" sz="2400" dirty="0"/>
              <a:t>Network of people who are related by marriage, birth, or adoption</a:t>
            </a:r>
          </a:p>
        </p:txBody>
      </p:sp>
    </p:spTree>
    <p:extLst>
      <p:ext uri="{BB962C8B-B14F-4D97-AF65-F5344CB8AC3E}">
        <p14:creationId xmlns:p14="http://schemas.microsoft.com/office/powerpoint/2010/main" val="3806688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smtClean="0"/>
              <a:t>Family Organization</a:t>
            </a:r>
            <a:endParaRPr lang="en-US" dirty="0"/>
          </a:p>
        </p:txBody>
      </p:sp>
      <p:sp>
        <p:nvSpPr>
          <p:cNvPr id="4" name="Content Placeholder 2"/>
          <p:cNvSpPr>
            <a:spLocks noGrp="1"/>
          </p:cNvSpPr>
          <p:nvPr>
            <p:ph idx="1"/>
          </p:nvPr>
        </p:nvSpPr>
        <p:spPr>
          <a:xfrm>
            <a:off x="457200" y="1295400"/>
            <a:ext cx="7620000" cy="5105400"/>
          </a:xfrm>
        </p:spPr>
        <p:txBody>
          <a:bodyPr/>
          <a:lstStyle/>
          <a:p>
            <a:pPr marL="114300" indent="0">
              <a:buNone/>
            </a:pPr>
            <a:r>
              <a:rPr lang="en-US" dirty="0">
                <a:latin typeface="Arial" charset="0"/>
              </a:rPr>
              <a:t>Family organization depends on the answers to four questions: </a:t>
            </a:r>
            <a:endParaRPr lang="en-US" dirty="0" smtClean="0">
              <a:latin typeface="Arial" charset="0"/>
            </a:endParaRPr>
          </a:p>
          <a:p>
            <a:pPr marL="114300" indent="0">
              <a:buNone/>
            </a:pPr>
            <a:endParaRPr lang="en-US" b="1" dirty="0" smtClean="0">
              <a:latin typeface="Arial" charset="0"/>
            </a:endParaRPr>
          </a:p>
          <a:p>
            <a:pPr marL="571500" indent="-457200">
              <a:buFont typeface="+mj-lt"/>
              <a:buAutoNum type="arabicPeriod"/>
            </a:pPr>
            <a:r>
              <a:rPr lang="en-US" dirty="0" smtClean="0">
                <a:latin typeface="Arial" charset="0"/>
              </a:rPr>
              <a:t>How </a:t>
            </a:r>
            <a:r>
              <a:rPr lang="en-US" dirty="0">
                <a:latin typeface="Arial" charset="0"/>
              </a:rPr>
              <a:t>many marriage </a:t>
            </a:r>
            <a:r>
              <a:rPr lang="en-US" dirty="0" smtClean="0">
                <a:latin typeface="Arial" charset="0"/>
              </a:rPr>
              <a:t>partners? </a:t>
            </a:r>
          </a:p>
          <a:p>
            <a:pPr marL="411480" lvl="1" indent="0">
              <a:buNone/>
            </a:pPr>
            <a:r>
              <a:rPr lang="en-US" dirty="0">
                <a:solidFill>
                  <a:schemeClr val="accent1"/>
                </a:solidFill>
                <a:latin typeface="Arial" charset="0"/>
              </a:rPr>
              <a:t>	</a:t>
            </a:r>
            <a:r>
              <a:rPr lang="en-US" b="1" dirty="0" smtClean="0">
                <a:latin typeface="Arial" charset="0"/>
              </a:rPr>
              <a:t>Marriage Patterns</a:t>
            </a:r>
          </a:p>
          <a:p>
            <a:pPr marL="571500" indent="-457200">
              <a:buFont typeface="+mj-lt"/>
              <a:buAutoNum type="arabicPeriod"/>
            </a:pPr>
            <a:endParaRPr lang="en-US" sz="800" dirty="0" smtClean="0">
              <a:latin typeface="Arial" charset="0"/>
            </a:endParaRPr>
          </a:p>
          <a:p>
            <a:pPr marL="571500" indent="-457200">
              <a:buFont typeface="+mj-lt"/>
              <a:buAutoNum type="arabicPeriod"/>
            </a:pPr>
            <a:r>
              <a:rPr lang="en-US" dirty="0" smtClean="0">
                <a:latin typeface="Arial" charset="0"/>
              </a:rPr>
              <a:t>Who </a:t>
            </a:r>
            <a:r>
              <a:rPr lang="en-US" dirty="0">
                <a:latin typeface="Arial" charset="0"/>
              </a:rPr>
              <a:t>lives with </a:t>
            </a:r>
            <a:r>
              <a:rPr lang="en-US" dirty="0" smtClean="0">
                <a:latin typeface="Arial" charset="0"/>
              </a:rPr>
              <a:t>whom?</a:t>
            </a:r>
          </a:p>
          <a:p>
            <a:pPr marL="411480" lvl="1" indent="0">
              <a:buNone/>
            </a:pPr>
            <a:r>
              <a:rPr lang="en-US" dirty="0">
                <a:latin typeface="Arial" charset="0"/>
              </a:rPr>
              <a:t>	</a:t>
            </a:r>
            <a:r>
              <a:rPr lang="en-US" b="1" dirty="0" smtClean="0">
                <a:latin typeface="Arial" charset="0"/>
              </a:rPr>
              <a:t>Residential Patterns</a:t>
            </a:r>
          </a:p>
          <a:p>
            <a:pPr marL="571500" indent="-457200">
              <a:buFont typeface="+mj-lt"/>
              <a:buAutoNum type="arabicPeriod"/>
            </a:pPr>
            <a:endParaRPr lang="en-US" sz="800" b="1" dirty="0" smtClean="0">
              <a:latin typeface="Arial" charset="0"/>
            </a:endParaRPr>
          </a:p>
          <a:p>
            <a:pPr marL="571500" indent="-457200">
              <a:buFont typeface="+mj-lt"/>
              <a:buAutoNum type="arabicPeriod"/>
            </a:pPr>
            <a:r>
              <a:rPr lang="en-US" dirty="0" smtClean="0">
                <a:latin typeface="Arial" charset="0"/>
              </a:rPr>
              <a:t>How </a:t>
            </a:r>
            <a:r>
              <a:rPr lang="en-US" dirty="0">
                <a:latin typeface="Arial" charset="0"/>
              </a:rPr>
              <a:t>is family membership </a:t>
            </a:r>
            <a:r>
              <a:rPr lang="en-US" dirty="0" smtClean="0">
                <a:latin typeface="Arial" charset="0"/>
              </a:rPr>
              <a:t>determined? </a:t>
            </a:r>
          </a:p>
          <a:p>
            <a:pPr marL="411480" lvl="1" indent="0">
              <a:buNone/>
            </a:pPr>
            <a:r>
              <a:rPr lang="en-US" dirty="0" smtClean="0">
                <a:solidFill>
                  <a:schemeClr val="accent1"/>
                </a:solidFill>
                <a:latin typeface="Arial" charset="0"/>
              </a:rPr>
              <a:t>	</a:t>
            </a:r>
            <a:r>
              <a:rPr lang="en-US" b="1" dirty="0" smtClean="0">
                <a:latin typeface="Arial" charset="0"/>
              </a:rPr>
              <a:t>Descendent Patterns</a:t>
            </a:r>
          </a:p>
          <a:p>
            <a:pPr marL="571500" indent="-457200">
              <a:buFont typeface="+mj-lt"/>
              <a:buAutoNum type="arabicPeriod"/>
            </a:pPr>
            <a:endParaRPr lang="en-US" sz="800" dirty="0" smtClean="0">
              <a:latin typeface="Arial" charset="0"/>
            </a:endParaRPr>
          </a:p>
          <a:p>
            <a:pPr marL="571500" indent="-457200">
              <a:buFont typeface="+mj-lt"/>
              <a:buAutoNum type="arabicPeriod"/>
            </a:pPr>
            <a:r>
              <a:rPr lang="en-US" dirty="0" smtClean="0">
                <a:latin typeface="Arial" charset="0"/>
              </a:rPr>
              <a:t>Who </a:t>
            </a:r>
            <a:r>
              <a:rPr lang="en-US" dirty="0">
                <a:latin typeface="Arial" charset="0"/>
              </a:rPr>
              <a:t>makes the decisions in the family</a:t>
            </a:r>
            <a:r>
              <a:rPr lang="en-US" dirty="0" smtClean="0">
                <a:latin typeface="Arial" charset="0"/>
              </a:rPr>
              <a:t>? </a:t>
            </a:r>
          </a:p>
          <a:p>
            <a:pPr marL="411480" lvl="1" indent="0">
              <a:buNone/>
            </a:pPr>
            <a:r>
              <a:rPr lang="en-US" dirty="0" smtClean="0">
                <a:solidFill>
                  <a:schemeClr val="accent1"/>
                </a:solidFill>
                <a:latin typeface="Arial" charset="0"/>
              </a:rPr>
              <a:t>	</a:t>
            </a:r>
            <a:r>
              <a:rPr lang="en-US" b="1" dirty="0" smtClean="0">
                <a:latin typeface="Arial" charset="0"/>
              </a:rPr>
              <a:t>Authority Patterns</a:t>
            </a:r>
            <a:endParaRPr lang="en-US" b="1" dirty="0">
              <a:latin typeface="Arial" charset="0"/>
            </a:endParaRPr>
          </a:p>
          <a:p>
            <a:pPr marL="571500" indent="-457200">
              <a:buFont typeface="+mj-lt"/>
              <a:buAutoNum type="arabicPeriod"/>
            </a:pPr>
            <a:endParaRPr lang="en-US" b="1" dirty="0"/>
          </a:p>
        </p:txBody>
      </p:sp>
    </p:spTree>
    <p:extLst>
      <p:ext uri="{BB962C8B-B14F-4D97-AF65-F5344CB8AC3E}">
        <p14:creationId xmlns:p14="http://schemas.microsoft.com/office/powerpoint/2010/main" val="4082855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39174</TotalTime>
  <Words>2637</Words>
  <Application>Microsoft Office PowerPoint</Application>
  <PresentationFormat>On-screen Show (4:3)</PresentationFormat>
  <Paragraphs>370</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Adjacency</vt:lpstr>
      <vt:lpstr>Sociology</vt:lpstr>
      <vt:lpstr>PowerPoint Presentation</vt:lpstr>
      <vt:lpstr>Unit 3 Outline</vt:lpstr>
      <vt:lpstr>The Family</vt:lpstr>
      <vt:lpstr>Family</vt:lpstr>
      <vt:lpstr>Functions of the Family</vt:lpstr>
      <vt:lpstr>Functions of the Family</vt:lpstr>
      <vt:lpstr>Family Systems</vt:lpstr>
      <vt:lpstr>Family Organization</vt:lpstr>
      <vt:lpstr>Marriage Patterns</vt:lpstr>
      <vt:lpstr>Residential Patterns</vt:lpstr>
      <vt:lpstr>Descendent Patterns</vt:lpstr>
      <vt:lpstr>Authority Patterns</vt:lpstr>
      <vt:lpstr>Changing Patterns in the U.S.</vt:lpstr>
      <vt:lpstr>Case Study: Divorce in the U.S.</vt:lpstr>
      <vt:lpstr>Case Study: Divorce in the U.S.</vt:lpstr>
      <vt:lpstr>Education</vt:lpstr>
      <vt:lpstr>Education</vt:lpstr>
      <vt:lpstr>Sociological Perspectives</vt:lpstr>
      <vt:lpstr>Functionalist Perspective</vt:lpstr>
      <vt:lpstr>Functionalist Perspective</vt:lpstr>
      <vt:lpstr>PowerPoint Presentation</vt:lpstr>
      <vt:lpstr>PowerPoint Presentation</vt:lpstr>
      <vt:lpstr>Education: Conflict Perspective</vt:lpstr>
      <vt:lpstr>Education: Conflict Perspective</vt:lpstr>
      <vt:lpstr>Education and Race</vt:lpstr>
      <vt:lpstr>Education: Interactionist Perspective</vt:lpstr>
      <vt:lpstr>Education: Interactionist Perspective</vt:lpstr>
      <vt:lpstr>Reform: No Child Left Behind</vt:lpstr>
      <vt:lpstr>Case Study: Harlem Children’s Zone</vt:lpstr>
      <vt:lpstr>Religion</vt:lpstr>
      <vt:lpstr>Religion – A Sociological Definition</vt:lpstr>
      <vt:lpstr>Functions of Religion</vt:lpstr>
      <vt:lpstr>Types of Belief Systems</vt:lpstr>
      <vt:lpstr>Animism</vt:lpstr>
      <vt:lpstr>Theism</vt:lpstr>
      <vt:lpstr>Ethicalism</vt:lpstr>
      <vt:lpstr>PowerPoint Presentation</vt:lpstr>
      <vt:lpstr>PowerPoint Presentation</vt:lpstr>
      <vt:lpstr>PowerPoint Presentation</vt:lpstr>
      <vt:lpstr>The Economy</vt:lpstr>
      <vt:lpstr>Economic Institutions and Scarcity</vt:lpstr>
      <vt:lpstr>Factors of Production</vt:lpstr>
      <vt:lpstr>Economic Sectors</vt:lpstr>
      <vt:lpstr>Sectors: Developing vs. The Developed World</vt:lpstr>
      <vt:lpstr>Preindustrial Societies</vt:lpstr>
      <vt:lpstr>The Affects of Industrialization</vt:lpstr>
      <vt:lpstr>Postindustrial society</vt:lpstr>
      <vt:lpstr>Capitalism and Adam Smith</vt:lpstr>
      <vt:lpstr>Laissez-faire</vt:lpstr>
      <vt:lpstr>John Maynard Keynes</vt:lpstr>
      <vt:lpstr>Milton Friedman</vt:lpstr>
      <vt:lpstr>Socialism</vt:lpstr>
      <vt:lpstr>Politics</vt:lpstr>
      <vt:lpstr>Sociological Perspectives</vt:lpstr>
      <vt:lpstr>PowerPoint Presentation</vt:lpstr>
      <vt:lpstr>Conditions for Democracy</vt:lpstr>
      <vt:lpstr>The Media</vt:lpstr>
      <vt:lpstr>Media Project</vt:lpstr>
      <vt:lpstr>PowerPoint Presentation</vt:lpstr>
      <vt:lpstr>Questions:</vt:lpstr>
      <vt:lpstr>Study for the  Social Institutions Exam</vt:lpstr>
      <vt:lpstr>Lesson Activator</vt:lpstr>
    </vt:vector>
  </TitlesOfParts>
  <Company>SCCM2012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dc:title>
  <dc:creator>Timothy Bradley</dc:creator>
  <cp:lastModifiedBy>lenovo</cp:lastModifiedBy>
  <cp:revision>260</cp:revision>
  <cp:lastPrinted>2013-09-24T12:26:47Z</cp:lastPrinted>
  <dcterms:created xsi:type="dcterms:W3CDTF">2013-08-30T02:23:09Z</dcterms:created>
  <dcterms:modified xsi:type="dcterms:W3CDTF">2017-09-18T14:01:25Z</dcterms:modified>
</cp:coreProperties>
</file>